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1"/>
  </p:notesMasterIdLst>
  <p:sldIdLst>
    <p:sldId id="256" r:id="rId2"/>
    <p:sldId id="298" r:id="rId3"/>
    <p:sldId id="274" r:id="rId4"/>
    <p:sldId id="257" r:id="rId5"/>
    <p:sldId id="301" r:id="rId6"/>
    <p:sldId id="293" r:id="rId7"/>
    <p:sldId id="275" r:id="rId8"/>
    <p:sldId id="276" r:id="rId9"/>
    <p:sldId id="265" r:id="rId10"/>
    <p:sldId id="272" r:id="rId11"/>
    <p:sldId id="279" r:id="rId12"/>
    <p:sldId id="280" r:id="rId13"/>
    <p:sldId id="308" r:id="rId14"/>
    <p:sldId id="309" r:id="rId15"/>
    <p:sldId id="304" r:id="rId16"/>
    <p:sldId id="311" r:id="rId17"/>
    <p:sldId id="271" r:id="rId18"/>
    <p:sldId id="294" r:id="rId19"/>
    <p:sldId id="266" r:id="rId20"/>
    <p:sldId id="268" r:id="rId21"/>
    <p:sldId id="269" r:id="rId22"/>
    <p:sldId id="260" r:id="rId23"/>
    <p:sldId id="261" r:id="rId24"/>
    <p:sldId id="262" r:id="rId25"/>
    <p:sldId id="295" r:id="rId26"/>
    <p:sldId id="278" r:id="rId27"/>
    <p:sldId id="281" r:id="rId28"/>
    <p:sldId id="310" r:id="rId29"/>
    <p:sldId id="296" r:id="rId30"/>
    <p:sldId id="282" r:id="rId31"/>
    <p:sldId id="283" r:id="rId32"/>
    <p:sldId id="284" r:id="rId33"/>
    <p:sldId id="285" r:id="rId34"/>
    <p:sldId id="291" r:id="rId35"/>
    <p:sldId id="286" r:id="rId36"/>
    <p:sldId id="287" r:id="rId37"/>
    <p:sldId id="288" r:id="rId38"/>
    <p:sldId id="289" r:id="rId39"/>
    <p:sldId id="290" r:id="rId40"/>
    <p:sldId id="297" r:id="rId41"/>
    <p:sldId id="305" r:id="rId42"/>
    <p:sldId id="307" r:id="rId43"/>
    <p:sldId id="306" r:id="rId44"/>
    <p:sldId id="292" r:id="rId45"/>
    <p:sldId id="312" r:id="rId46"/>
    <p:sldId id="313" r:id="rId47"/>
    <p:sldId id="300" r:id="rId48"/>
    <p:sldId id="302" r:id="rId49"/>
    <p:sldId id="30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947" autoAdjust="0"/>
  </p:normalViewPr>
  <p:slideViewPr>
    <p:cSldViewPr snapToGrid="0">
      <p:cViewPr varScale="1">
        <p:scale>
          <a:sx n="96" d="100"/>
          <a:sy n="96" d="100"/>
        </p:scale>
        <p:origin x="1116" y="312"/>
      </p:cViewPr>
      <p:guideLst/>
    </p:cSldViewPr>
  </p:slideViewPr>
  <p:outlineViewPr>
    <p:cViewPr>
      <p:scale>
        <a:sx n="33" d="100"/>
        <a:sy n="33" d="100"/>
      </p:scale>
      <p:origin x="0" y="-288"/>
    </p:cViewPr>
  </p:outlineViewPr>
  <p:notesTextViewPr>
    <p:cViewPr>
      <p:scale>
        <a:sx n="1" d="1"/>
        <a:sy n="1" d="1"/>
      </p:scale>
      <p:origin x="0" y="0"/>
    </p:cViewPr>
  </p:notesTextViewPr>
  <p:sorterViewPr>
    <p:cViewPr>
      <p:scale>
        <a:sx n="100" d="100"/>
        <a:sy n="100" d="100"/>
      </p:scale>
      <p:origin x="0" y="-63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8C36D-FCDF-4B64-BBEA-D19C02154349}" type="datetimeFigureOut">
              <a:rPr lang="fr-FR" smtClean="0"/>
              <a:t>19/04/2026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7C9BC-6227-42C7-A42C-07F5F2E9C68B}" type="slidenum">
              <a:rPr lang="fr-FR" smtClean="0"/>
              <a:t>‹N°›</a:t>
            </a:fld>
            <a:endParaRPr lang="fr-FR" dirty="0"/>
          </a:p>
        </p:txBody>
      </p:sp>
    </p:spTree>
    <p:extLst>
      <p:ext uri="{BB962C8B-B14F-4D97-AF65-F5344CB8AC3E}">
        <p14:creationId xmlns:p14="http://schemas.microsoft.com/office/powerpoint/2010/main" val="422135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a:t>
            </a:fld>
            <a:endParaRPr lang="fr-FR" dirty="0"/>
          </a:p>
        </p:txBody>
      </p:sp>
    </p:spTree>
    <p:extLst>
      <p:ext uri="{BB962C8B-B14F-4D97-AF65-F5344CB8AC3E}">
        <p14:creationId xmlns:p14="http://schemas.microsoft.com/office/powerpoint/2010/main" val="24404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10</a:t>
            </a:fld>
            <a:endParaRPr lang="fr-FR" dirty="0"/>
          </a:p>
        </p:txBody>
      </p:sp>
    </p:spTree>
    <p:extLst>
      <p:ext uri="{BB962C8B-B14F-4D97-AF65-F5344CB8AC3E}">
        <p14:creationId xmlns:p14="http://schemas.microsoft.com/office/powerpoint/2010/main" val="189165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Cela permet : • Au greffe de vérifier que les conditions de tir sont bien prévues et bien conformes avec la classe sportive de l’archer. • A l’arbitre que les aides présentées lors du contrôle du matériel sont bien autorisées.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11</a:t>
            </a:fld>
            <a:endParaRPr lang="fr-FR" dirty="0"/>
          </a:p>
        </p:txBody>
      </p:sp>
    </p:spTree>
    <p:extLst>
      <p:ext uri="{BB962C8B-B14F-4D97-AF65-F5344CB8AC3E}">
        <p14:creationId xmlns:p14="http://schemas.microsoft.com/office/powerpoint/2010/main" val="77123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12</a:t>
            </a:fld>
            <a:endParaRPr lang="fr-FR" dirty="0"/>
          </a:p>
        </p:txBody>
      </p:sp>
    </p:spTree>
    <p:extLst>
      <p:ext uri="{BB962C8B-B14F-4D97-AF65-F5344CB8AC3E}">
        <p14:creationId xmlns:p14="http://schemas.microsoft.com/office/powerpoint/2010/main" val="342887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Lors de tous les tirs par équipe, tout archer classifié peut rester sur la ligne de tir, même sans permanence au pas de tir indiquée sur la carte de classification.</a:t>
            </a:r>
          </a:p>
          <a:p>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13</a:t>
            </a:fld>
            <a:endParaRPr lang="fr-FR" dirty="0"/>
          </a:p>
        </p:txBody>
      </p:sp>
    </p:spTree>
    <p:extLst>
      <p:ext uri="{BB962C8B-B14F-4D97-AF65-F5344CB8AC3E}">
        <p14:creationId xmlns:p14="http://schemas.microsoft.com/office/powerpoint/2010/main" val="3315146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Certaines cartes de classification indiquent « Chaise / fauteuil de repos » à proximité de la ligne de tir.</a:t>
            </a:r>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14</a:t>
            </a:fld>
            <a:endParaRPr lang="fr-FR" dirty="0"/>
          </a:p>
        </p:txBody>
      </p:sp>
    </p:spTree>
    <p:extLst>
      <p:ext uri="{BB962C8B-B14F-4D97-AF65-F5344CB8AC3E}">
        <p14:creationId xmlns:p14="http://schemas.microsoft.com/office/powerpoint/2010/main" val="228544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rtl="0" fontAlgn="base"/>
            <a:r>
              <a:rPr lang="fr-FR" sz="1200" b="0" i="0" u="none" strike="noStrike" kern="1200" dirty="0">
                <a:solidFill>
                  <a:schemeClr val="tx1"/>
                </a:solidFill>
                <a:effectLst/>
                <a:latin typeface="+mn-lt"/>
                <a:ea typeface="+mn-ea"/>
                <a:cs typeface="+mn-cs"/>
              </a:rPr>
              <a:t>La station permanent au pas de tir permet de rester sur la ligne de tir, même lorsque ce n’est pas son tour de tirer.</a:t>
            </a:r>
          </a:p>
          <a:p>
            <a:pPr marL="628650" lvl="1" indent="-171450" rtl="0" fontAlgn="base">
              <a:buFont typeface="Arial" panose="020B0604020202020204" pitchFamily="34" charset="0"/>
              <a:buChar char="•"/>
            </a:pPr>
            <a:r>
              <a:rPr lang="fr-FR" sz="1200" b="0" i="0" u="none" strike="noStrike" kern="1200" dirty="0">
                <a:solidFill>
                  <a:schemeClr val="tx1"/>
                </a:solidFill>
                <a:effectLst/>
                <a:latin typeface="+mn-lt"/>
                <a:ea typeface="+mn-ea"/>
                <a:cs typeface="+mn-cs"/>
              </a:rPr>
              <a:t>Pas obligatoire</a:t>
            </a:r>
          </a:p>
          <a:p>
            <a:pPr marL="628650" lvl="1" indent="-171450" rtl="0" fontAlgn="base">
              <a:buFont typeface="Arial" panose="020B0604020202020204" pitchFamily="34" charset="0"/>
              <a:buChar char="•"/>
            </a:pPr>
            <a:r>
              <a:rPr lang="fr-FR" sz="1200" b="0" i="0" u="none" strike="noStrike" kern="1200" dirty="0">
                <a:solidFill>
                  <a:schemeClr val="tx1"/>
                </a:solidFill>
                <a:effectLst/>
                <a:latin typeface="+mn-lt"/>
                <a:ea typeface="+mn-ea"/>
                <a:cs typeface="+mn-cs"/>
              </a:rPr>
              <a:t>Fortement conseillé pour les fauteuils afin d’avoir le temps de se placer et de ne pas déranger la ligne de tir</a:t>
            </a:r>
          </a:p>
          <a:p>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15</a:t>
            </a:fld>
            <a:endParaRPr lang="fr-FR" dirty="0"/>
          </a:p>
        </p:txBody>
      </p:sp>
    </p:spTree>
    <p:extLst>
      <p:ext uri="{BB962C8B-B14F-4D97-AF65-F5344CB8AC3E}">
        <p14:creationId xmlns:p14="http://schemas.microsoft.com/office/powerpoint/2010/main" val="2508056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Nota bene : ST = standing (tir debout, sur chaise ou tabouret), W = wheelchair (tir en fauteuil roulant) et NEI (Non Éligible International)</a:t>
            </a:r>
          </a:p>
          <a:p>
            <a:r>
              <a:rPr lang="fr-FR" dirty="0"/>
              <a:t>Nota bene : B = Blind , NEB = Non Éligible Blind</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17</a:t>
            </a:fld>
            <a:endParaRPr lang="fr-FR" dirty="0"/>
          </a:p>
        </p:txBody>
      </p:sp>
    </p:spTree>
    <p:extLst>
      <p:ext uri="{BB962C8B-B14F-4D97-AF65-F5344CB8AC3E}">
        <p14:creationId xmlns:p14="http://schemas.microsoft.com/office/powerpoint/2010/main" val="603310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18</a:t>
            </a:fld>
            <a:endParaRPr lang="fr-FR" dirty="0"/>
          </a:p>
        </p:txBody>
      </p:sp>
    </p:spTree>
    <p:extLst>
      <p:ext uri="{BB962C8B-B14F-4D97-AF65-F5344CB8AC3E}">
        <p14:creationId xmlns:p14="http://schemas.microsoft.com/office/powerpoint/2010/main" val="926046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Nota bene : ST = standing (tir debout, sur chaise ou tabouret), W = wheelchair (tir en fauteuil roulant) et NEI (Non Éligible International)</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19</a:t>
            </a:fld>
            <a:endParaRPr lang="fr-FR" dirty="0"/>
          </a:p>
        </p:txBody>
      </p:sp>
    </p:spTree>
    <p:extLst>
      <p:ext uri="{BB962C8B-B14F-4D97-AF65-F5344CB8AC3E}">
        <p14:creationId xmlns:p14="http://schemas.microsoft.com/office/powerpoint/2010/main" val="489608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20</a:t>
            </a:fld>
            <a:endParaRPr lang="fr-FR" dirty="0"/>
          </a:p>
        </p:txBody>
      </p:sp>
    </p:spTree>
    <p:extLst>
      <p:ext uri="{BB962C8B-B14F-4D97-AF65-F5344CB8AC3E}">
        <p14:creationId xmlns:p14="http://schemas.microsoft.com/office/powerpoint/2010/main" val="95089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a:t>
            </a:fld>
            <a:endParaRPr lang="fr-FR" dirty="0"/>
          </a:p>
        </p:txBody>
      </p:sp>
    </p:spTree>
    <p:extLst>
      <p:ext uri="{BB962C8B-B14F-4D97-AF65-F5344CB8AC3E}">
        <p14:creationId xmlns:p14="http://schemas.microsoft.com/office/powerpoint/2010/main" val="58914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21</a:t>
            </a:fld>
            <a:endParaRPr lang="fr-FR" dirty="0"/>
          </a:p>
        </p:txBody>
      </p:sp>
    </p:spTree>
    <p:extLst>
      <p:ext uri="{BB962C8B-B14F-4D97-AF65-F5344CB8AC3E}">
        <p14:creationId xmlns:p14="http://schemas.microsoft.com/office/powerpoint/2010/main" val="214040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22</a:t>
            </a:fld>
            <a:endParaRPr lang="fr-FR" dirty="0"/>
          </a:p>
        </p:txBody>
      </p:sp>
    </p:spTree>
    <p:extLst>
      <p:ext uri="{BB962C8B-B14F-4D97-AF65-F5344CB8AC3E}">
        <p14:creationId xmlns:p14="http://schemas.microsoft.com/office/powerpoint/2010/main" val="199353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23</a:t>
            </a:fld>
            <a:endParaRPr lang="fr-FR" dirty="0"/>
          </a:p>
        </p:txBody>
      </p:sp>
    </p:spTree>
    <p:extLst>
      <p:ext uri="{BB962C8B-B14F-4D97-AF65-F5344CB8AC3E}">
        <p14:creationId xmlns:p14="http://schemas.microsoft.com/office/powerpoint/2010/main" val="721952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24</a:t>
            </a:fld>
            <a:endParaRPr lang="fr-FR" dirty="0"/>
          </a:p>
        </p:txBody>
      </p:sp>
    </p:spTree>
    <p:extLst>
      <p:ext uri="{BB962C8B-B14F-4D97-AF65-F5344CB8AC3E}">
        <p14:creationId xmlns:p14="http://schemas.microsoft.com/office/powerpoint/2010/main" val="1733885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25</a:t>
            </a:fld>
            <a:endParaRPr lang="fr-FR" dirty="0"/>
          </a:p>
        </p:txBody>
      </p:sp>
    </p:spTree>
    <p:extLst>
      <p:ext uri="{BB962C8B-B14F-4D97-AF65-F5344CB8AC3E}">
        <p14:creationId xmlns:p14="http://schemas.microsoft.com/office/powerpoint/2010/main" val="3607614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26</a:t>
            </a:fld>
            <a:endParaRPr lang="fr-FR" dirty="0"/>
          </a:p>
        </p:txBody>
      </p:sp>
    </p:spTree>
    <p:extLst>
      <p:ext uri="{BB962C8B-B14F-4D97-AF65-F5344CB8AC3E}">
        <p14:creationId xmlns:p14="http://schemas.microsoft.com/office/powerpoint/2010/main" val="163689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Garamond" panose="02020404030301010803" pitchFamily="18" charset="0"/>
              </a:rPr>
              <a:t>La description des équipements d’assistance est détaillée dans le </a:t>
            </a:r>
            <a:r>
              <a:rPr lang="fr-FR" sz="1200" dirty="0">
                <a:solidFill>
                  <a:srgbClr val="0000FF"/>
                </a:solidFill>
                <a:latin typeface="Garamond" panose="02020404030301010803" pitchFamily="18" charset="0"/>
              </a:rPr>
              <a:t>GUIDE DES EQUIPEMENTS ET DES ELEMENTS D’ASSISTANCE </a:t>
            </a:r>
            <a:r>
              <a:rPr lang="fr-FR" sz="1200" dirty="0">
                <a:latin typeface="Garamond" panose="02020404030301010803" pitchFamily="18" charset="0"/>
              </a:rPr>
              <a:t>en Para-Tir à l’Arc.</a:t>
            </a:r>
          </a:p>
          <a:p>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27</a:t>
            </a:fld>
            <a:endParaRPr lang="fr-FR" dirty="0"/>
          </a:p>
        </p:txBody>
      </p:sp>
    </p:spTree>
    <p:extLst>
      <p:ext uri="{BB962C8B-B14F-4D97-AF65-F5344CB8AC3E}">
        <p14:creationId xmlns:p14="http://schemas.microsoft.com/office/powerpoint/2010/main" val="165247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sz="1200" dirty="0">
                <a:latin typeface="Garamond" panose="02020404030301010803" pitchFamily="18" charset="0"/>
              </a:rPr>
              <a:t>L’agent : pas besoin qu’il soit inscrit sur la carte de classification pour l’autoriser.</a:t>
            </a:r>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28</a:t>
            </a:fld>
            <a:endParaRPr lang="fr-FR" dirty="0"/>
          </a:p>
        </p:txBody>
      </p:sp>
    </p:spTree>
    <p:extLst>
      <p:ext uri="{BB962C8B-B14F-4D97-AF65-F5344CB8AC3E}">
        <p14:creationId xmlns:p14="http://schemas.microsoft.com/office/powerpoint/2010/main" val="2929656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29</a:t>
            </a:fld>
            <a:endParaRPr lang="fr-FR" dirty="0"/>
          </a:p>
        </p:txBody>
      </p:sp>
    </p:spTree>
    <p:extLst>
      <p:ext uri="{BB962C8B-B14F-4D97-AF65-F5344CB8AC3E}">
        <p14:creationId xmlns:p14="http://schemas.microsoft.com/office/powerpoint/2010/main" val="1410747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support doit être fait dans un matériau solide comme le métal afin de ne pas se casser ou fendiller et, conformément aux règlements du tir à l’arc, ne pas présenter de parties électriques ou électroniques.</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30</a:t>
            </a:fld>
            <a:endParaRPr lang="fr-FR" dirty="0"/>
          </a:p>
        </p:txBody>
      </p:sp>
    </p:spTree>
    <p:extLst>
      <p:ext uri="{BB962C8B-B14F-4D97-AF65-F5344CB8AC3E}">
        <p14:creationId xmlns:p14="http://schemas.microsoft.com/office/powerpoint/2010/main" val="327280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Une classification est nécessaire pour tout archer en situation de handicap pour participer dans une catégorie reconnue en Para-Tir à l’Arc. La classification a pour objet de déterminer de façon pertinente :</a:t>
            </a:r>
          </a:p>
          <a:p>
            <a:r>
              <a:rPr lang="fr-FR" dirty="0"/>
              <a:t> • Les aides qui peuvent être autorisées</a:t>
            </a:r>
          </a:p>
          <a:p>
            <a:r>
              <a:rPr lang="fr-FR" dirty="0"/>
              <a:t> • Si la pratique ordinaire est possible ou si elle doit être adaptée (distances de tir et taille des blasons)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a:t>
            </a:fld>
            <a:endParaRPr lang="fr-FR" dirty="0"/>
          </a:p>
        </p:txBody>
      </p:sp>
    </p:spTree>
    <p:extLst>
      <p:ext uri="{BB962C8B-B14F-4D97-AF65-F5344CB8AC3E}">
        <p14:creationId xmlns:p14="http://schemas.microsoft.com/office/powerpoint/2010/main" val="3448465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latin typeface="Garamond" panose="02020404030301010803" pitchFamily="18" charset="0"/>
              </a:rPr>
              <a:t>Une tolérance d’une dizaine de centimètres en avant ou en arrière du pas de tir est accordée.</a:t>
            </a:r>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31</a:t>
            </a:fld>
            <a:endParaRPr lang="fr-FR" dirty="0"/>
          </a:p>
        </p:txBody>
      </p:sp>
    </p:spTree>
    <p:extLst>
      <p:ext uri="{BB962C8B-B14F-4D97-AF65-F5344CB8AC3E}">
        <p14:creationId xmlns:p14="http://schemas.microsoft.com/office/powerpoint/2010/main" val="2504685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32</a:t>
            </a:fld>
            <a:endParaRPr lang="fr-FR" dirty="0"/>
          </a:p>
        </p:txBody>
      </p:sp>
    </p:spTree>
    <p:extLst>
      <p:ext uri="{BB962C8B-B14F-4D97-AF65-F5344CB8AC3E}">
        <p14:creationId xmlns:p14="http://schemas.microsoft.com/office/powerpoint/2010/main" val="1672511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33</a:t>
            </a:fld>
            <a:endParaRPr lang="fr-FR" dirty="0"/>
          </a:p>
        </p:txBody>
      </p:sp>
    </p:spTree>
    <p:extLst>
      <p:ext uri="{BB962C8B-B14F-4D97-AF65-F5344CB8AC3E}">
        <p14:creationId xmlns:p14="http://schemas.microsoft.com/office/powerpoint/2010/main" val="517575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34</a:t>
            </a:fld>
            <a:endParaRPr lang="fr-FR" dirty="0"/>
          </a:p>
        </p:txBody>
      </p:sp>
    </p:spTree>
    <p:extLst>
      <p:ext uri="{BB962C8B-B14F-4D97-AF65-F5344CB8AC3E}">
        <p14:creationId xmlns:p14="http://schemas.microsoft.com/office/powerpoint/2010/main" val="2117888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35</a:t>
            </a:fld>
            <a:endParaRPr lang="fr-FR" dirty="0"/>
          </a:p>
        </p:txBody>
      </p:sp>
    </p:spTree>
    <p:extLst>
      <p:ext uri="{BB962C8B-B14F-4D97-AF65-F5344CB8AC3E}">
        <p14:creationId xmlns:p14="http://schemas.microsoft.com/office/powerpoint/2010/main" val="2130760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36</a:t>
            </a:fld>
            <a:endParaRPr lang="fr-FR" dirty="0"/>
          </a:p>
        </p:txBody>
      </p:sp>
    </p:spTree>
    <p:extLst>
      <p:ext uri="{BB962C8B-B14F-4D97-AF65-F5344CB8AC3E}">
        <p14:creationId xmlns:p14="http://schemas.microsoft.com/office/powerpoint/2010/main" val="1043295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Dans les classes sportives HV1 et HV2 – HV3, les arbitres ont la possibilité de modifier le placement des archers droitiers et gauchers afin qu’ils soient positionnés dos à dos sur le pas de tir (et éviter ainsi le choc des perches). En aucun cas une personne ne doit passer entre les potences (viseurs tactiles).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37</a:t>
            </a:fld>
            <a:endParaRPr lang="fr-FR" dirty="0"/>
          </a:p>
        </p:txBody>
      </p:sp>
    </p:spTree>
    <p:extLst>
      <p:ext uri="{BB962C8B-B14F-4D97-AF65-F5344CB8AC3E}">
        <p14:creationId xmlns:p14="http://schemas.microsoft.com/office/powerpoint/2010/main" val="1086338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Pour toutes les compétitions, les chiens « guide » ne sont pas autorisés sur le terrain de tir au niveau international. En France, les chiens sont autorisés jusqu’à la zone de repos des archers.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38</a:t>
            </a:fld>
            <a:endParaRPr lang="fr-FR" dirty="0"/>
          </a:p>
        </p:txBody>
      </p:sp>
    </p:spTree>
    <p:extLst>
      <p:ext uri="{BB962C8B-B14F-4D97-AF65-F5344CB8AC3E}">
        <p14:creationId xmlns:p14="http://schemas.microsoft.com/office/powerpoint/2010/main" val="2649046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39</a:t>
            </a:fld>
            <a:endParaRPr lang="fr-FR" dirty="0"/>
          </a:p>
        </p:txBody>
      </p:sp>
    </p:spTree>
    <p:extLst>
      <p:ext uri="{BB962C8B-B14F-4D97-AF65-F5344CB8AC3E}">
        <p14:creationId xmlns:p14="http://schemas.microsoft.com/office/powerpoint/2010/main" val="461868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40</a:t>
            </a:fld>
            <a:endParaRPr lang="fr-FR" dirty="0"/>
          </a:p>
        </p:txBody>
      </p:sp>
    </p:spTree>
    <p:extLst>
      <p:ext uri="{BB962C8B-B14F-4D97-AF65-F5344CB8AC3E}">
        <p14:creationId xmlns:p14="http://schemas.microsoft.com/office/powerpoint/2010/main" val="82616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Les archers présentant un handicap moteur sont évalués par deux (2) classificateurs de la FFTA. Ces classificateurs attribuent une classification à chaque archer, les placent dans la classe sportive appropriée (reconnue par World Archery) et éditent une carte de classification indiquant la classe et le(s) équipement(s) et élément(s) d’assistance autorisé(s) à être utiliser.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4</a:t>
            </a:fld>
            <a:endParaRPr lang="fr-FR" dirty="0"/>
          </a:p>
        </p:txBody>
      </p:sp>
    </p:spTree>
    <p:extLst>
      <p:ext uri="{BB962C8B-B14F-4D97-AF65-F5344CB8AC3E}">
        <p14:creationId xmlns:p14="http://schemas.microsoft.com/office/powerpoint/2010/main" val="1219725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sz="1200" dirty="0">
                <a:latin typeface="Garamond" panose="02020404030301010803" pitchFamily="18" charset="0"/>
              </a:rPr>
              <a:t>Autres catégories : C’est la raison pour laquelle les organisateurs sont invités à inscrire (en plus des disciplines TAE ou Tir à 18m) leur compétition au calendrier de la discipline Para-tir à l’arc (Para-Tir à l’Arc TAE ou Para-Tir à l’Arc Tir à 18m) pour indiquer clairement cette possibilité d’accueil.</a:t>
            </a:r>
            <a:endParaRPr lang="fr-FR" dirty="0"/>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41</a:t>
            </a:fld>
            <a:endParaRPr lang="fr-FR" dirty="0"/>
          </a:p>
        </p:txBody>
      </p:sp>
    </p:spTree>
    <p:extLst>
      <p:ext uri="{BB962C8B-B14F-4D97-AF65-F5344CB8AC3E}">
        <p14:creationId xmlns:p14="http://schemas.microsoft.com/office/powerpoint/2010/main" val="1099821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44</a:t>
            </a:fld>
            <a:endParaRPr lang="fr-FR" dirty="0"/>
          </a:p>
        </p:txBody>
      </p:sp>
    </p:spTree>
    <p:extLst>
      <p:ext uri="{BB962C8B-B14F-4D97-AF65-F5344CB8AC3E}">
        <p14:creationId xmlns:p14="http://schemas.microsoft.com/office/powerpoint/2010/main" val="3112312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47</a:t>
            </a:fld>
            <a:endParaRPr lang="fr-FR" dirty="0"/>
          </a:p>
        </p:txBody>
      </p:sp>
    </p:spTree>
    <p:extLst>
      <p:ext uri="{BB962C8B-B14F-4D97-AF65-F5344CB8AC3E}">
        <p14:creationId xmlns:p14="http://schemas.microsoft.com/office/powerpoint/2010/main" val="3934007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733F5-BC9D-B83B-FC5F-23403FBE49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BB2204-C4A5-EE4E-60C2-C8F5C5D90119}"/>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9C9D1433-2D0F-C02F-9407-BB157A6BEC06}"/>
              </a:ext>
            </a:extLst>
          </p:cNvPr>
          <p:cNvSpPr>
            <a:spLocks noGrp="1"/>
          </p:cNvSpPr>
          <p:nvPr>
            <p:ph type="body" idx="1"/>
          </p:nvPr>
        </p:nvSpPr>
        <p:spPr/>
        <p:txBody>
          <a:bodyPr/>
          <a:lstStyle/>
          <a:p>
            <a:r>
              <a:rPr lang="fr-FR" dirty="0"/>
              <a:t>.</a:t>
            </a:r>
          </a:p>
        </p:txBody>
      </p:sp>
      <p:sp>
        <p:nvSpPr>
          <p:cNvPr id="4" name="Espace réservé du numéro de diapositive 3">
            <a:extLst>
              <a:ext uri="{FF2B5EF4-FFF2-40B4-BE49-F238E27FC236}">
                <a16:creationId xmlns:a16="http://schemas.microsoft.com/office/drawing/2014/main" id="{0D24B079-CB87-F8D3-189F-F22840B1CA15}"/>
              </a:ext>
            </a:extLst>
          </p:cNvPr>
          <p:cNvSpPr>
            <a:spLocks noGrp="1"/>
          </p:cNvSpPr>
          <p:nvPr>
            <p:ph type="sldNum" sz="quarter" idx="5"/>
          </p:nvPr>
        </p:nvSpPr>
        <p:spPr/>
        <p:txBody>
          <a:bodyPr/>
          <a:lstStyle/>
          <a:p>
            <a:fld id="{E127C9BC-6227-42C7-A42C-07F5F2E9C68B}" type="slidenum">
              <a:rPr lang="fr-FR" smtClean="0"/>
              <a:t>49</a:t>
            </a:fld>
            <a:endParaRPr lang="fr-FR" dirty="0"/>
          </a:p>
        </p:txBody>
      </p:sp>
    </p:spTree>
    <p:extLst>
      <p:ext uri="{BB962C8B-B14F-4D97-AF65-F5344CB8AC3E}">
        <p14:creationId xmlns:p14="http://schemas.microsoft.com/office/powerpoint/2010/main" val="122241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A5769-3B28-2FFA-C8B5-0B561314D7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137AB3-6B4B-E4FE-E245-573F5B2E0B80}"/>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1F14D4E1-FD13-5A04-C9EF-36878FA84362}"/>
              </a:ext>
            </a:extLst>
          </p:cNvPr>
          <p:cNvSpPr>
            <a:spLocks noGrp="1"/>
          </p:cNvSpPr>
          <p:nvPr>
            <p:ph type="body" idx="1"/>
          </p:nvPr>
        </p:nvSpPr>
        <p:spPr/>
        <p:txBody>
          <a:bodyPr/>
          <a:lstStyle/>
          <a:p>
            <a:r>
              <a:rPr lang="fr-FR" dirty="0"/>
              <a:t>.</a:t>
            </a:r>
          </a:p>
        </p:txBody>
      </p:sp>
      <p:sp>
        <p:nvSpPr>
          <p:cNvPr id="4" name="Espace réservé du numéro de diapositive 3">
            <a:extLst>
              <a:ext uri="{FF2B5EF4-FFF2-40B4-BE49-F238E27FC236}">
                <a16:creationId xmlns:a16="http://schemas.microsoft.com/office/drawing/2014/main" id="{07128A29-0DAD-E9E2-0C11-F950F9C622FE}"/>
              </a:ext>
            </a:extLst>
          </p:cNvPr>
          <p:cNvSpPr>
            <a:spLocks noGrp="1"/>
          </p:cNvSpPr>
          <p:nvPr>
            <p:ph type="sldNum" sz="quarter" idx="5"/>
          </p:nvPr>
        </p:nvSpPr>
        <p:spPr/>
        <p:txBody>
          <a:bodyPr/>
          <a:lstStyle/>
          <a:p>
            <a:fld id="{E127C9BC-6227-42C7-A42C-07F5F2E9C68B}" type="slidenum">
              <a:rPr lang="fr-FR" smtClean="0"/>
              <a:t>5</a:t>
            </a:fld>
            <a:endParaRPr lang="fr-FR" dirty="0"/>
          </a:p>
        </p:txBody>
      </p:sp>
    </p:spTree>
    <p:extLst>
      <p:ext uri="{BB962C8B-B14F-4D97-AF65-F5344CB8AC3E}">
        <p14:creationId xmlns:p14="http://schemas.microsoft.com/office/powerpoint/2010/main" val="82085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6</a:t>
            </a:fld>
            <a:endParaRPr lang="fr-FR" dirty="0"/>
          </a:p>
        </p:txBody>
      </p:sp>
    </p:spTree>
    <p:extLst>
      <p:ext uri="{BB962C8B-B14F-4D97-AF65-F5344CB8AC3E}">
        <p14:creationId xmlns:p14="http://schemas.microsoft.com/office/powerpoint/2010/main" val="202031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Faute de classification à jour, un archer en situation de handicap ne pourra pas bénéficier des dispositions du présent règlement, mais …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7</a:t>
            </a:fld>
            <a:endParaRPr lang="fr-FR" dirty="0"/>
          </a:p>
        </p:txBody>
      </p:sp>
    </p:spTree>
    <p:extLst>
      <p:ext uri="{BB962C8B-B14F-4D97-AF65-F5344CB8AC3E}">
        <p14:creationId xmlns:p14="http://schemas.microsoft.com/office/powerpoint/2010/main" val="123757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Tous les archers à jour de leur classification figurent sur la Liste des classifications nationales disponible dans les documents de la page spécifique dédiée au Para-Tir à l’Arc sur le site internet de la FFTA. </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8</a:t>
            </a:fld>
            <a:endParaRPr lang="fr-FR" dirty="0"/>
          </a:p>
        </p:txBody>
      </p:sp>
    </p:spTree>
    <p:extLst>
      <p:ext uri="{BB962C8B-B14F-4D97-AF65-F5344CB8AC3E}">
        <p14:creationId xmlns:p14="http://schemas.microsoft.com/office/powerpoint/2010/main" val="145622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E127C9BC-6227-42C7-A42C-07F5F2E9C68B}" type="slidenum">
              <a:rPr lang="fr-FR" smtClean="0"/>
              <a:t>9</a:t>
            </a:fld>
            <a:endParaRPr lang="fr-FR" dirty="0"/>
          </a:p>
        </p:txBody>
      </p:sp>
    </p:spTree>
    <p:extLst>
      <p:ext uri="{BB962C8B-B14F-4D97-AF65-F5344CB8AC3E}">
        <p14:creationId xmlns:p14="http://schemas.microsoft.com/office/powerpoint/2010/main" val="278480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a:xfrm>
            <a:off x="531812" y="4529540"/>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283632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a:xfrm>
            <a:off x="531812" y="3244139"/>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1644134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a:xfrm>
            <a:off x="531812" y="3244139"/>
            <a:ext cx="779767" cy="365125"/>
          </a:xfrm>
        </p:spPr>
        <p:txBody>
          <a:bodyPr/>
          <a:lstStyle/>
          <a:p>
            <a:fld id="{F6E9441E-43A9-43E1-AE71-C14FF4917052}" type="slidenum">
              <a:rPr lang="fr-FR" smtClean="0"/>
              <a:t>‹N°›</a:t>
            </a:fld>
            <a:endParaRPr lang="fr-FR"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656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r>
              <a:rPr lang="fr-FR" dirty="0"/>
              <a:t>03/04/2026</a:t>
            </a:r>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7" name="Slide Number Placeholder 6"/>
          <p:cNvSpPr>
            <a:spLocks noGrp="1"/>
          </p:cNvSpPr>
          <p:nvPr>
            <p:ph type="sldNum" sz="quarter" idx="12"/>
          </p:nvPr>
        </p:nvSpPr>
        <p:spPr>
          <a:xfrm>
            <a:off x="531812" y="4983087"/>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3658124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r>
              <a:rPr lang="fr-FR" dirty="0"/>
              <a:t>03/04/2026</a:t>
            </a:r>
          </a:p>
        </p:txBody>
      </p:sp>
      <p:sp>
        <p:nvSpPr>
          <p:cNvPr id="6" name="Footer Placeholder 5"/>
          <p:cNvSpPr>
            <a:spLocks noGrp="1"/>
          </p:cNvSpPr>
          <p:nvPr>
            <p:ph type="ftr" sz="quarter" idx="11"/>
          </p:nvPr>
        </p:nvSpPr>
        <p:spPr/>
        <p:txBody>
          <a:bodyPr/>
          <a:lstStyle/>
          <a:p>
            <a:endParaRPr lang="fr-FR"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7" name="Slide Number Placeholder 6"/>
          <p:cNvSpPr>
            <a:spLocks noGrp="1"/>
          </p:cNvSpPr>
          <p:nvPr>
            <p:ph type="sldNum" sz="quarter" idx="12"/>
          </p:nvPr>
        </p:nvSpPr>
        <p:spPr>
          <a:xfrm>
            <a:off x="531812" y="4983087"/>
            <a:ext cx="779767" cy="365125"/>
          </a:xfrm>
        </p:spPr>
        <p:txBody>
          <a:bodyPr/>
          <a:lstStyle/>
          <a:p>
            <a:fld id="{F6E9441E-43A9-43E1-AE71-C14FF4917052}" type="slidenum">
              <a:rPr lang="fr-FR" smtClean="0"/>
              <a:t>‹N°›</a:t>
            </a:fld>
            <a:endParaRPr lang="fr-FR"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0924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r>
              <a:rPr lang="fr-FR" dirty="0"/>
              <a:t>03/04/2026</a:t>
            </a:r>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7" name="Slide Number Placeholder 6"/>
          <p:cNvSpPr>
            <a:spLocks noGrp="1"/>
          </p:cNvSpPr>
          <p:nvPr>
            <p:ph type="sldNum" sz="quarter" idx="12"/>
          </p:nvPr>
        </p:nvSpPr>
        <p:spPr>
          <a:xfrm>
            <a:off x="531812" y="4983087"/>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214953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3638062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147389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222974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03/04/2026</a:t>
            </a:r>
          </a:p>
        </p:txBody>
      </p:sp>
      <p:sp>
        <p:nvSpPr>
          <p:cNvPr id="5" name="Footer Placeholder 4"/>
          <p:cNvSpPr>
            <a:spLocks noGrp="1"/>
          </p:cNvSpPr>
          <p:nvPr>
            <p:ph type="ftr" sz="quarter" idx="11"/>
          </p:nvPr>
        </p:nvSpPr>
        <p:spPr/>
        <p:txBody>
          <a:bodyPr/>
          <a:lstStyle/>
          <a:p>
            <a:endParaRPr lang="fr-F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a:xfrm>
            <a:off x="531812" y="3244139"/>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74783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dirty="0"/>
              <a:t>03/04/2026</a:t>
            </a:r>
          </a:p>
        </p:txBody>
      </p:sp>
      <p:sp>
        <p:nvSpPr>
          <p:cNvPr id="6" name="Footer Placeholder 5"/>
          <p:cNvSpPr>
            <a:spLocks noGrp="1"/>
          </p:cNvSpPr>
          <p:nvPr>
            <p:ph type="ftr" sz="quarter" idx="11"/>
          </p:nvPr>
        </p:nvSpPr>
        <p:spPr/>
        <p:txBody>
          <a:bodyPr/>
          <a:lstStyle/>
          <a:p>
            <a:endParaRPr lang="fr-FR"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11" name="Slide Number Placeholder 5"/>
          <p:cNvSpPr>
            <a:spLocks noGrp="1"/>
          </p:cNvSpPr>
          <p:nvPr>
            <p:ph type="sldNum" sz="quarter" idx="12"/>
          </p:nvPr>
        </p:nvSpPr>
        <p:spPr>
          <a:xfrm>
            <a:off x="531812" y="787782"/>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127139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dirty="0"/>
              <a:t>03/04/2026</a:t>
            </a:r>
          </a:p>
        </p:txBody>
      </p:sp>
      <p:sp>
        <p:nvSpPr>
          <p:cNvPr id="8" name="Footer Placeholder 7"/>
          <p:cNvSpPr>
            <a:spLocks noGrp="1"/>
          </p:cNvSpPr>
          <p:nvPr>
            <p:ph type="ftr" sz="quarter" idx="11"/>
          </p:nvPr>
        </p:nvSpPr>
        <p:spPr/>
        <p:txBody>
          <a:bodyPr/>
          <a:lstStyle/>
          <a:p>
            <a:endParaRPr lang="fr-FR"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13" name="Slide Number Placeholder 5"/>
          <p:cNvSpPr>
            <a:spLocks noGrp="1"/>
          </p:cNvSpPr>
          <p:nvPr>
            <p:ph type="sldNum" sz="quarter" idx="12"/>
          </p:nvPr>
        </p:nvSpPr>
        <p:spPr>
          <a:xfrm>
            <a:off x="531812" y="787782"/>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348369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dirty="0"/>
              <a:t>03/04/2026</a:t>
            </a:r>
          </a:p>
        </p:txBody>
      </p:sp>
      <p:sp>
        <p:nvSpPr>
          <p:cNvPr id="4" name="Footer Placeholder 3"/>
          <p:cNvSpPr>
            <a:spLocks noGrp="1"/>
          </p:cNvSpPr>
          <p:nvPr>
            <p:ph type="ftr" sz="quarter" idx="11"/>
          </p:nvPr>
        </p:nvSpPr>
        <p:spPr/>
        <p:txBody>
          <a:bodyPr/>
          <a:lstStyle/>
          <a:p>
            <a:endParaRPr lang="fr-FR"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5" name="Slide Number Placeholder 4"/>
          <p:cNvSpPr>
            <a:spLocks noGrp="1"/>
          </p:cNvSpPr>
          <p:nvPr>
            <p:ph type="sldNum" sz="quarter" idx="12"/>
          </p:nvPr>
        </p:nvSpPr>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420772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dirty="0"/>
              <a:t>03/04/2026</a:t>
            </a:r>
          </a:p>
        </p:txBody>
      </p:sp>
      <p:sp>
        <p:nvSpPr>
          <p:cNvPr id="3" name="Footer Placeholder 2"/>
          <p:cNvSpPr>
            <a:spLocks noGrp="1"/>
          </p:cNvSpPr>
          <p:nvPr>
            <p:ph type="ftr" sz="quarter" idx="11"/>
          </p:nvPr>
        </p:nvSpPr>
        <p:spPr/>
        <p:txBody>
          <a:bodyPr/>
          <a:lstStyle/>
          <a:p>
            <a:endParaRPr lang="fr-FR"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4" name="Slide Number Placeholder 3"/>
          <p:cNvSpPr>
            <a:spLocks noGrp="1"/>
          </p:cNvSpPr>
          <p:nvPr>
            <p:ph type="sldNum" sz="quarter" idx="12"/>
          </p:nvPr>
        </p:nvSpPr>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9780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dirty="0"/>
              <a:t>03/04/2026</a:t>
            </a:r>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7" name="Slide Number Placeholder 6"/>
          <p:cNvSpPr>
            <a:spLocks noGrp="1"/>
          </p:cNvSpPr>
          <p:nvPr>
            <p:ph type="sldNum" sz="quarter" idx="12"/>
          </p:nvPr>
        </p:nvSpPr>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56897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dirty="0"/>
              <a:t>03/04/2026</a:t>
            </a:r>
          </a:p>
        </p:txBody>
      </p:sp>
      <p:sp>
        <p:nvSpPr>
          <p:cNvPr id="6" name="Footer Placeholder 5"/>
          <p:cNvSpPr>
            <a:spLocks noGrp="1"/>
          </p:cNvSpPr>
          <p:nvPr>
            <p:ph type="ftr" sz="quarter" idx="11"/>
          </p:nvPr>
        </p:nvSpPr>
        <p:spPr/>
        <p:txBody>
          <a:bodyPr/>
          <a:lstStyle/>
          <a:p>
            <a:endParaRPr lang="fr-F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dirty="0"/>
          </a:p>
        </p:txBody>
      </p:sp>
      <p:sp>
        <p:nvSpPr>
          <p:cNvPr id="7" name="Slide Number Placeholder 6"/>
          <p:cNvSpPr>
            <a:spLocks noGrp="1"/>
          </p:cNvSpPr>
          <p:nvPr>
            <p:ph type="sldNum" sz="quarter" idx="12"/>
          </p:nvPr>
        </p:nvSpPr>
        <p:spPr>
          <a:xfrm>
            <a:off x="531812" y="4983087"/>
            <a:ext cx="779767" cy="365125"/>
          </a:xfrm>
        </p:spPr>
        <p:txBody>
          <a:bodyPr/>
          <a:lstStyle/>
          <a:p>
            <a:fld id="{F6E9441E-43A9-43E1-AE71-C14FF4917052}" type="slidenum">
              <a:rPr lang="fr-FR" smtClean="0"/>
              <a:t>‹N°›</a:t>
            </a:fld>
            <a:endParaRPr lang="fr-FR" dirty="0"/>
          </a:p>
        </p:txBody>
      </p:sp>
    </p:spTree>
    <p:extLst>
      <p:ext uri="{BB962C8B-B14F-4D97-AF65-F5344CB8AC3E}">
        <p14:creationId xmlns:p14="http://schemas.microsoft.com/office/powerpoint/2010/main" val="401361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dirty="0"/>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dirty="0"/>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dirty="0"/>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dirty="0"/>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dirty="0"/>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dirty="0"/>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dirty="0"/>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dirty="0"/>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dirty="0"/>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dirty="0"/>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dirty="0"/>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dirty="0"/>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dirty="0"/>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dirty="0"/>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dirty="0"/>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dirty="0"/>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dirty="0"/>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dirty="0"/>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dirty="0"/>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dirty="0"/>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dirty="0"/>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dirty="0"/>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dirty="0"/>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dirty="0"/>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03/04/2026</a:t>
            </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6E9441E-43A9-43E1-AE71-C14FF4917052}" type="slidenum">
              <a:rPr lang="fr-FR" smtClean="0"/>
              <a:t>‹N°›</a:t>
            </a:fld>
            <a:endParaRPr lang="fr-FR" dirty="0"/>
          </a:p>
        </p:txBody>
      </p:sp>
    </p:spTree>
    <p:extLst>
      <p:ext uri="{BB962C8B-B14F-4D97-AF65-F5344CB8AC3E}">
        <p14:creationId xmlns:p14="http://schemas.microsoft.com/office/powerpoint/2010/main" val="21375312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2.png"/><Relationship Id="rId5" Type="http://schemas.openxmlformats.org/officeDocument/2006/relationships/slide" Target="slide18.xml"/><Relationship Id="rId10" Type="http://schemas.openxmlformats.org/officeDocument/2006/relationships/image" Target="../media/image1.png"/><Relationship Id="rId4" Type="http://schemas.openxmlformats.org/officeDocument/2006/relationships/slide" Target="slide6.xml"/><Relationship Id="rId9" Type="http://schemas.openxmlformats.org/officeDocument/2006/relationships/slide" Target="slide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E7AD24-09BB-1F80-B752-9E844A631525}"/>
              </a:ext>
            </a:extLst>
          </p:cNvPr>
          <p:cNvSpPr>
            <a:spLocks noGrp="1"/>
          </p:cNvSpPr>
          <p:nvPr>
            <p:ph type="ctrTitle"/>
          </p:nvPr>
        </p:nvSpPr>
        <p:spPr>
          <a:xfrm>
            <a:off x="1524000" y="1278195"/>
            <a:ext cx="9144000" cy="2387600"/>
          </a:xfrm>
        </p:spPr>
        <p:txBody>
          <a:bodyPr>
            <a:normAutofit/>
          </a:bodyPr>
          <a:lstStyle/>
          <a:p>
            <a:pPr algn="ctr"/>
            <a:r>
              <a:rPr lang="fr-FR" sz="7200" dirty="0">
                <a:latin typeface="Amasis MT Pro Medium" panose="020F0502020204030204" pitchFamily="18" charset="0"/>
              </a:rPr>
              <a:t>Évoluer avec les </a:t>
            </a:r>
            <a:br>
              <a:rPr lang="fr-FR" sz="7200" dirty="0">
                <a:latin typeface="Amasis MT Pro Medium" panose="020F0502020204030204" pitchFamily="18" charset="0"/>
              </a:rPr>
            </a:br>
            <a:r>
              <a:rPr lang="fr-FR" sz="7200" dirty="0">
                <a:latin typeface="Amasis MT Pro Medium" panose="020F0502020204030204" pitchFamily="18" charset="0"/>
              </a:rPr>
              <a:t>« Paras »</a:t>
            </a:r>
          </a:p>
        </p:txBody>
      </p:sp>
      <p:sp>
        <p:nvSpPr>
          <p:cNvPr id="3" name="Sous-titre 2">
            <a:extLst>
              <a:ext uri="{FF2B5EF4-FFF2-40B4-BE49-F238E27FC236}">
                <a16:creationId xmlns:a16="http://schemas.microsoft.com/office/drawing/2014/main" id="{919F1610-B016-F96F-C35A-EE0A85DAE88D}"/>
              </a:ext>
            </a:extLst>
          </p:cNvPr>
          <p:cNvSpPr>
            <a:spLocks noGrp="1"/>
          </p:cNvSpPr>
          <p:nvPr>
            <p:ph type="subTitle" idx="1"/>
          </p:nvPr>
        </p:nvSpPr>
        <p:spPr>
          <a:xfrm>
            <a:off x="1759971" y="4427949"/>
            <a:ext cx="9144000" cy="547175"/>
          </a:xfrm>
        </p:spPr>
        <p:txBody>
          <a:bodyPr/>
          <a:lstStyle/>
          <a:p>
            <a:pPr algn="ctr"/>
            <a:r>
              <a:rPr lang="fr-FR" i="1" dirty="0"/>
              <a:t>Comment bien aborder les différents handicaps</a:t>
            </a:r>
          </a:p>
        </p:txBody>
      </p:sp>
      <p:sp>
        <p:nvSpPr>
          <p:cNvPr id="6" name="Espace réservé de la date 5">
            <a:extLst>
              <a:ext uri="{FF2B5EF4-FFF2-40B4-BE49-F238E27FC236}">
                <a16:creationId xmlns:a16="http://schemas.microsoft.com/office/drawing/2014/main" id="{F65F9138-5EA7-621F-7AE2-D42111E500AF}"/>
              </a:ext>
            </a:extLst>
          </p:cNvPr>
          <p:cNvSpPr>
            <a:spLocks noGrp="1"/>
          </p:cNvSpPr>
          <p:nvPr>
            <p:ph type="dt" sz="half" idx="10"/>
          </p:nvPr>
        </p:nvSpPr>
        <p:spPr/>
        <p:txBody>
          <a:bodyPr/>
          <a:lstStyle/>
          <a:p>
            <a:r>
              <a:rPr lang="fr-FR" dirty="0"/>
              <a:t>03/04/2026</a:t>
            </a:r>
          </a:p>
        </p:txBody>
      </p:sp>
      <p:sp>
        <p:nvSpPr>
          <p:cNvPr id="8" name="Espace réservé du pied de page 7">
            <a:extLst>
              <a:ext uri="{FF2B5EF4-FFF2-40B4-BE49-F238E27FC236}">
                <a16:creationId xmlns:a16="http://schemas.microsoft.com/office/drawing/2014/main" id="{E86AE23E-A8C9-7ED1-3897-F74A02A25C2F}"/>
              </a:ext>
            </a:extLst>
          </p:cNvPr>
          <p:cNvSpPr>
            <a:spLocks noGrp="1"/>
          </p:cNvSpPr>
          <p:nvPr>
            <p:ph type="ftr" sz="quarter" idx="11"/>
          </p:nvPr>
        </p:nvSpPr>
        <p:spPr>
          <a:xfrm>
            <a:off x="1759971" y="6130437"/>
            <a:ext cx="7619999" cy="365125"/>
          </a:xfrm>
        </p:spPr>
        <p:txBody>
          <a:bodyPr/>
          <a:lstStyle/>
          <a:p>
            <a:r>
              <a:rPr lang="fr-FR" dirty="0"/>
              <a:t>Co-production : Brigitte Duboc – Référente Handisport, Bruno Joly - Arbitre formateur</a:t>
            </a:r>
          </a:p>
        </p:txBody>
      </p:sp>
      <p:sp>
        <p:nvSpPr>
          <p:cNvPr id="5" name="Espace réservé du numéro de diapositive 4">
            <a:extLst>
              <a:ext uri="{FF2B5EF4-FFF2-40B4-BE49-F238E27FC236}">
                <a16:creationId xmlns:a16="http://schemas.microsoft.com/office/drawing/2014/main" id="{9C0CF82F-2391-8D33-927A-5FB0FC95180D}"/>
              </a:ext>
            </a:extLst>
          </p:cNvPr>
          <p:cNvSpPr>
            <a:spLocks noGrp="1"/>
          </p:cNvSpPr>
          <p:nvPr>
            <p:ph type="sldNum" sz="quarter" idx="12"/>
          </p:nvPr>
        </p:nvSpPr>
        <p:spPr/>
        <p:txBody>
          <a:bodyPr/>
          <a:lstStyle/>
          <a:p>
            <a:fld id="{F6E9441E-43A9-43E1-AE71-C14FF4917052}" type="slidenum">
              <a:rPr lang="fr-FR" smtClean="0"/>
              <a:t>1</a:t>
            </a:fld>
            <a:endParaRPr lang="fr-FR" dirty="0"/>
          </a:p>
        </p:txBody>
      </p:sp>
      <p:pic>
        <p:nvPicPr>
          <p:cNvPr id="7" name="Image 6" descr="Une image contenant clipart, illustration&#10;&#10;Le contenu généré par l’IA peut être incorrect.">
            <a:extLst>
              <a:ext uri="{FF2B5EF4-FFF2-40B4-BE49-F238E27FC236}">
                <a16:creationId xmlns:a16="http://schemas.microsoft.com/office/drawing/2014/main" id="{3C9B23D3-E398-C17B-786C-EAD988C4A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34" y="378400"/>
            <a:ext cx="1278000" cy="1044363"/>
          </a:xfrm>
          <a:prstGeom prst="rect">
            <a:avLst/>
          </a:prstGeom>
        </p:spPr>
      </p:pic>
      <p:sp>
        <p:nvSpPr>
          <p:cNvPr id="12" name="Rectangle 11">
            <a:extLst>
              <a:ext uri="{FF2B5EF4-FFF2-40B4-BE49-F238E27FC236}">
                <a16:creationId xmlns:a16="http://schemas.microsoft.com/office/drawing/2014/main" id="{87E5FAF0-1699-A015-8BED-A73AC46C833E}"/>
              </a:ext>
            </a:extLst>
          </p:cNvPr>
          <p:cNvSpPr/>
          <p:nvPr/>
        </p:nvSpPr>
        <p:spPr>
          <a:xfrm>
            <a:off x="761034" y="1367646"/>
            <a:ext cx="1276488" cy="400110"/>
          </a:xfrm>
          <a:prstGeom prst="rect">
            <a:avLst/>
          </a:prstGeom>
          <a:solidFill>
            <a:schemeClr val="bg1"/>
          </a:solid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Guide de l’arbitre normand</a:t>
            </a:r>
          </a:p>
        </p:txBody>
      </p:sp>
    </p:spTree>
    <p:extLst>
      <p:ext uri="{BB962C8B-B14F-4D97-AF65-F5344CB8AC3E}">
        <p14:creationId xmlns:p14="http://schemas.microsoft.com/office/powerpoint/2010/main" val="706028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DA45F69-79EA-A8C0-1A84-4C29A8A919C3}"/>
              </a:ext>
            </a:extLst>
          </p:cNvPr>
          <p:cNvPicPr>
            <a:picLocks noChangeAspect="1"/>
          </p:cNvPicPr>
          <p:nvPr/>
        </p:nvPicPr>
        <p:blipFill>
          <a:blip r:embed="rId3"/>
          <a:stretch>
            <a:fillRect/>
          </a:stretch>
        </p:blipFill>
        <p:spPr>
          <a:xfrm>
            <a:off x="3082048" y="0"/>
            <a:ext cx="6027903" cy="6858000"/>
          </a:xfrm>
          <a:prstGeom prst="rect">
            <a:avLst/>
          </a:prstGeom>
        </p:spPr>
      </p:pic>
      <p:sp>
        <p:nvSpPr>
          <p:cNvPr id="2" name="Espace réservé du numéro de diapositive 1">
            <a:extLst>
              <a:ext uri="{FF2B5EF4-FFF2-40B4-BE49-F238E27FC236}">
                <a16:creationId xmlns:a16="http://schemas.microsoft.com/office/drawing/2014/main" id="{53E2D22B-CE7E-5859-5493-2347DE923FC1}"/>
              </a:ext>
            </a:extLst>
          </p:cNvPr>
          <p:cNvSpPr>
            <a:spLocks noGrp="1"/>
          </p:cNvSpPr>
          <p:nvPr>
            <p:ph type="sldNum" sz="quarter" idx="12"/>
          </p:nvPr>
        </p:nvSpPr>
        <p:spPr/>
        <p:txBody>
          <a:bodyPr/>
          <a:lstStyle/>
          <a:p>
            <a:fld id="{F6E9441E-43A9-43E1-AE71-C14FF4917052}" type="slidenum">
              <a:rPr lang="fr-FR" smtClean="0"/>
              <a:t>10</a:t>
            </a:fld>
            <a:endParaRPr lang="fr-FR" dirty="0"/>
          </a:p>
        </p:txBody>
      </p:sp>
    </p:spTree>
    <p:extLst>
      <p:ext uri="{BB962C8B-B14F-4D97-AF65-F5344CB8AC3E}">
        <p14:creationId xmlns:p14="http://schemas.microsoft.com/office/powerpoint/2010/main" val="1188296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EAF40A-7250-D130-6381-58B0F776EA4B}"/>
              </a:ext>
            </a:extLst>
          </p:cNvPr>
          <p:cNvSpPr>
            <a:spLocks noGrp="1"/>
          </p:cNvSpPr>
          <p:nvPr>
            <p:ph type="title"/>
          </p:nvPr>
        </p:nvSpPr>
        <p:spPr>
          <a:xfrm>
            <a:off x="2592925" y="624110"/>
            <a:ext cx="8911687" cy="752406"/>
          </a:xfrm>
        </p:spPr>
        <p:txBody>
          <a:bodyPr/>
          <a:lstStyle/>
          <a:p>
            <a:r>
              <a:rPr lang="fr-FR" sz="3200" dirty="0"/>
              <a:t>B.2.1 : La carte </a:t>
            </a:r>
            <a:r>
              <a:rPr lang="fr-FR" dirty="0"/>
              <a:t>de Classification</a:t>
            </a:r>
          </a:p>
        </p:txBody>
      </p:sp>
      <p:sp>
        <p:nvSpPr>
          <p:cNvPr id="3" name="Espace réservé du contenu 2">
            <a:extLst>
              <a:ext uri="{FF2B5EF4-FFF2-40B4-BE49-F238E27FC236}">
                <a16:creationId xmlns:a16="http://schemas.microsoft.com/office/drawing/2014/main" id="{AB09085C-8D91-5359-FAEB-483119B82AF4}"/>
              </a:ext>
            </a:extLst>
          </p:cNvPr>
          <p:cNvSpPr>
            <a:spLocks noGrp="1"/>
          </p:cNvSpPr>
          <p:nvPr>
            <p:ph idx="1"/>
          </p:nvPr>
        </p:nvSpPr>
        <p:spPr/>
        <p:txBody>
          <a:bodyPr>
            <a:normAutofit lnSpcReduction="10000"/>
          </a:bodyPr>
          <a:lstStyle/>
          <a:p>
            <a:pPr algn="just"/>
            <a:r>
              <a:rPr lang="fr-FR" sz="2400" dirty="0">
                <a:latin typeface="Garamond" panose="02020404030301010803" pitchFamily="18" charset="0"/>
              </a:rPr>
              <a:t>  Les classificateurs attribuent une classe sportive (</a:t>
            </a:r>
            <a:r>
              <a:rPr lang="fr-FR" sz="2400" dirty="0">
                <a:solidFill>
                  <a:srgbClr val="7030A0"/>
                </a:solidFill>
                <a:latin typeface="Garamond" panose="02020404030301010803" pitchFamily="18" charset="0"/>
              </a:rPr>
              <a:t>W, Standing, B, NEI</a:t>
            </a:r>
            <a:r>
              <a:rPr lang="fr-FR" sz="2400" dirty="0">
                <a:latin typeface="Garamond" panose="02020404030301010803" pitchFamily="18" charset="0"/>
              </a:rPr>
              <a:t>) à chaque archer et délivrent une carte de classification indiquant la classe et les appareils fonctionnels et/ou aides que l'archer est autorisé à utiliser en situation de tir.</a:t>
            </a:r>
          </a:p>
          <a:p>
            <a:pPr algn="just"/>
            <a:r>
              <a:rPr lang="fr-FR" sz="2400" dirty="0">
                <a:latin typeface="Garamond" panose="02020404030301010803" pitchFamily="18" charset="0"/>
              </a:rPr>
              <a:t>  Les catégories de tir tiennent compte de regroupement pour différentes classes de handicap en fonction de la population d’archers.</a:t>
            </a:r>
          </a:p>
          <a:p>
            <a:pPr algn="just"/>
            <a:r>
              <a:rPr lang="fr-FR" sz="2400" dirty="0">
                <a:latin typeface="Garamond" panose="02020404030301010803" pitchFamily="18" charset="0"/>
              </a:rPr>
              <a:t>  L’indication d’une classification para-tir à l’arc et classe sportive figure sur la licence de l’archer. La carte de classification en cours de validité est à présenter au greffe des compétitions et sur demande à l’arbitre lors de l'inspection de l'équipement.</a:t>
            </a:r>
          </a:p>
        </p:txBody>
      </p:sp>
      <p:sp>
        <p:nvSpPr>
          <p:cNvPr id="4" name="Espace réservé du numéro de diapositive 3">
            <a:extLst>
              <a:ext uri="{FF2B5EF4-FFF2-40B4-BE49-F238E27FC236}">
                <a16:creationId xmlns:a16="http://schemas.microsoft.com/office/drawing/2014/main" id="{6601CF46-26DF-4F6F-8ECC-C47E16EE2099}"/>
              </a:ext>
            </a:extLst>
          </p:cNvPr>
          <p:cNvSpPr>
            <a:spLocks noGrp="1"/>
          </p:cNvSpPr>
          <p:nvPr>
            <p:ph type="sldNum" sz="quarter" idx="12"/>
          </p:nvPr>
        </p:nvSpPr>
        <p:spPr/>
        <p:txBody>
          <a:bodyPr/>
          <a:lstStyle/>
          <a:p>
            <a:fld id="{F6E9441E-43A9-43E1-AE71-C14FF4917052}" type="slidenum">
              <a:rPr lang="fr-FR" smtClean="0"/>
              <a:t>11</a:t>
            </a:fld>
            <a:endParaRPr lang="fr-FR" dirty="0"/>
          </a:p>
        </p:txBody>
      </p:sp>
    </p:spTree>
    <p:extLst>
      <p:ext uri="{BB962C8B-B14F-4D97-AF65-F5344CB8AC3E}">
        <p14:creationId xmlns:p14="http://schemas.microsoft.com/office/powerpoint/2010/main" val="2436776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F0DE486-6B0E-059E-210E-B21D38E4475B}"/>
              </a:ext>
            </a:extLst>
          </p:cNvPr>
          <p:cNvSpPr>
            <a:spLocks noGrp="1"/>
          </p:cNvSpPr>
          <p:nvPr>
            <p:ph idx="1"/>
          </p:nvPr>
        </p:nvSpPr>
        <p:spPr/>
        <p:txBody>
          <a:bodyPr>
            <a:normAutofit/>
          </a:bodyPr>
          <a:lstStyle/>
          <a:p>
            <a:pPr algn="just"/>
            <a:r>
              <a:rPr lang="fr-FR" sz="2400" dirty="0">
                <a:latin typeface="Garamond" panose="02020404030301010803" pitchFamily="18" charset="0"/>
              </a:rPr>
              <a:t>  Les archers bénéficiant d’une pratique adaptée ou d’aides spécifiques, en cours de classification et /ou dont la classification n’a pas encore été validée par le classificateur sont autorisés à concourir.</a:t>
            </a:r>
          </a:p>
          <a:p>
            <a:pPr marL="0" indent="0" algn="just">
              <a:buNone/>
            </a:pPr>
            <a:r>
              <a:rPr lang="fr-FR" sz="2400" dirty="0">
                <a:latin typeface="Garamond" panose="02020404030301010803" pitchFamily="18" charset="0"/>
              </a:rPr>
              <a:t>  Mais leurs scores ne pourront pas être enregistrés pour le classement national tant que la classification n’a pas été validée.</a:t>
            </a:r>
          </a:p>
        </p:txBody>
      </p:sp>
      <p:sp>
        <p:nvSpPr>
          <p:cNvPr id="5" name="Espace réservé du numéro de diapositive 4">
            <a:extLst>
              <a:ext uri="{FF2B5EF4-FFF2-40B4-BE49-F238E27FC236}">
                <a16:creationId xmlns:a16="http://schemas.microsoft.com/office/drawing/2014/main" id="{9F8281F6-AE95-433C-AECB-6867681CB041}"/>
              </a:ext>
            </a:extLst>
          </p:cNvPr>
          <p:cNvSpPr>
            <a:spLocks noGrp="1"/>
          </p:cNvSpPr>
          <p:nvPr>
            <p:ph type="sldNum" sz="quarter" idx="12"/>
          </p:nvPr>
        </p:nvSpPr>
        <p:spPr/>
        <p:txBody>
          <a:bodyPr/>
          <a:lstStyle/>
          <a:p>
            <a:fld id="{F6E9441E-43A9-43E1-AE71-C14FF4917052}" type="slidenum">
              <a:rPr lang="fr-FR" smtClean="0"/>
              <a:t>12</a:t>
            </a:fld>
            <a:endParaRPr lang="fr-FR" dirty="0"/>
          </a:p>
        </p:txBody>
      </p:sp>
      <p:sp>
        <p:nvSpPr>
          <p:cNvPr id="4" name="Titre 1">
            <a:extLst>
              <a:ext uri="{FF2B5EF4-FFF2-40B4-BE49-F238E27FC236}">
                <a16:creationId xmlns:a16="http://schemas.microsoft.com/office/drawing/2014/main" id="{5F8A2001-7FA1-4AAD-C2C6-95A68305EA4A}"/>
              </a:ext>
            </a:extLst>
          </p:cNvPr>
          <p:cNvSpPr txBox="1">
            <a:spLocks/>
          </p:cNvSpPr>
          <p:nvPr/>
        </p:nvSpPr>
        <p:spPr>
          <a:xfrm>
            <a:off x="2592925" y="624110"/>
            <a:ext cx="8911687" cy="75240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B.2.1 : La carte </a:t>
            </a:r>
            <a:r>
              <a:rPr lang="fr-FR" dirty="0"/>
              <a:t>de Classification</a:t>
            </a:r>
          </a:p>
        </p:txBody>
      </p:sp>
    </p:spTree>
    <p:extLst>
      <p:ext uri="{BB962C8B-B14F-4D97-AF65-F5344CB8AC3E}">
        <p14:creationId xmlns:p14="http://schemas.microsoft.com/office/powerpoint/2010/main" val="3310115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BAEF6-6CF3-917C-6682-2855A5A291E4}"/>
              </a:ext>
            </a:extLst>
          </p:cNvPr>
          <p:cNvSpPr>
            <a:spLocks noGrp="1"/>
          </p:cNvSpPr>
          <p:nvPr>
            <p:ph type="title"/>
          </p:nvPr>
        </p:nvSpPr>
        <p:spPr>
          <a:xfrm>
            <a:off x="2592925" y="624110"/>
            <a:ext cx="2873598" cy="528797"/>
          </a:xfrm>
        </p:spPr>
        <p:txBody>
          <a:bodyPr>
            <a:normAutofit/>
          </a:bodyPr>
          <a:lstStyle/>
          <a:p>
            <a:r>
              <a:rPr lang="fr-FR" sz="2400" dirty="0"/>
              <a:t>La classification</a:t>
            </a:r>
          </a:p>
        </p:txBody>
      </p:sp>
      <p:sp>
        <p:nvSpPr>
          <p:cNvPr id="5" name="Espace réservé du texte 4">
            <a:extLst>
              <a:ext uri="{FF2B5EF4-FFF2-40B4-BE49-F238E27FC236}">
                <a16:creationId xmlns:a16="http://schemas.microsoft.com/office/drawing/2014/main" id="{FE844DD6-D11D-C917-107F-31D50C1B0A93}"/>
              </a:ext>
            </a:extLst>
          </p:cNvPr>
          <p:cNvSpPr>
            <a:spLocks noGrp="1"/>
          </p:cNvSpPr>
          <p:nvPr>
            <p:ph type="body" sz="quarter" idx="3"/>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AB860C0-6958-AE22-F932-E62C4B244B0C}"/>
              </a:ext>
            </a:extLst>
          </p:cNvPr>
          <p:cNvSpPr>
            <a:spLocks noGrp="1"/>
          </p:cNvSpPr>
          <p:nvPr>
            <p:ph type="sldNum" sz="quarter" idx="12"/>
          </p:nvPr>
        </p:nvSpPr>
        <p:spPr/>
        <p:txBody>
          <a:bodyPr/>
          <a:lstStyle/>
          <a:p>
            <a:fld id="{F6E9441E-43A9-43E1-AE71-C14FF4917052}" type="slidenum">
              <a:rPr lang="fr-FR" smtClean="0"/>
              <a:t>13</a:t>
            </a:fld>
            <a:endParaRPr lang="fr-FR" dirty="0"/>
          </a:p>
        </p:txBody>
      </p:sp>
      <p:pic>
        <p:nvPicPr>
          <p:cNvPr id="1028" name="Picture 4" descr="Une image contenant texte, capture d’écran, Police, nombre&#10;&#10;Le contenu généré par l’IA peut être incorrect.">
            <a:extLst>
              <a:ext uri="{FF2B5EF4-FFF2-40B4-BE49-F238E27FC236}">
                <a16:creationId xmlns:a16="http://schemas.microsoft.com/office/drawing/2014/main" id="{78E47085-1C94-9A1F-E1AF-4F8CBEB521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77720" y="593288"/>
            <a:ext cx="5940000" cy="288636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3">
            <a:extLst>
              <a:ext uri="{FF2B5EF4-FFF2-40B4-BE49-F238E27FC236}">
                <a16:creationId xmlns:a16="http://schemas.microsoft.com/office/drawing/2014/main" id="{790078E4-1903-1A0E-12EF-7EBE2D27995B}"/>
              </a:ext>
            </a:extLst>
          </p:cNvPr>
          <p:cNvSpPr txBox="1">
            <a:spLocks/>
          </p:cNvSpPr>
          <p:nvPr/>
        </p:nvSpPr>
        <p:spPr>
          <a:xfrm>
            <a:off x="1590261" y="1598612"/>
            <a:ext cx="3935897" cy="49759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base">
              <a:spcBef>
                <a:spcPts val="0"/>
              </a:spcBef>
              <a:buNone/>
            </a:pPr>
            <a:r>
              <a:rPr lang="fr-FR" sz="2400" b="1" dirty="0">
                <a:latin typeface="Garamond" panose="02020404030301010803" pitchFamily="18" charset="0"/>
              </a:rPr>
              <a:t>Informations administratives </a:t>
            </a:r>
            <a:r>
              <a:rPr lang="fr-FR" sz="2400" dirty="0">
                <a:latin typeface="Garamond" panose="02020404030301010803" pitchFamily="18" charset="0"/>
              </a:rPr>
              <a:t>concernant la classification.</a:t>
            </a:r>
            <a:br>
              <a:rPr lang="fr-FR" sz="2400" dirty="0">
                <a:latin typeface="Garamond" panose="02020404030301010803" pitchFamily="18" charset="0"/>
              </a:rPr>
            </a:br>
            <a:endParaRPr lang="fr-FR" sz="2400" dirty="0">
              <a:latin typeface="Garamond" panose="02020404030301010803" pitchFamily="18" charset="0"/>
            </a:endParaRPr>
          </a:p>
          <a:p>
            <a:pPr marL="0" indent="0" algn="just" fontAlgn="base">
              <a:spcBef>
                <a:spcPts val="0"/>
              </a:spcBef>
              <a:buNone/>
            </a:pPr>
            <a:endParaRPr lang="fr-FR" sz="2400" dirty="0">
              <a:latin typeface="Garamond" panose="02020404030301010803" pitchFamily="18" charset="0"/>
            </a:endParaRPr>
          </a:p>
          <a:p>
            <a:pPr marL="0" indent="0" algn="just" fontAlgn="base">
              <a:spcBef>
                <a:spcPts val="0"/>
              </a:spcBef>
              <a:buNone/>
            </a:pPr>
            <a:endParaRPr lang="fr-FR" sz="2400" dirty="0">
              <a:latin typeface="Garamond" panose="02020404030301010803" pitchFamily="18" charset="0"/>
            </a:endParaRPr>
          </a:p>
          <a:p>
            <a:pPr marL="0" indent="0" algn="just" fontAlgn="base">
              <a:spcBef>
                <a:spcPts val="0"/>
              </a:spcBef>
              <a:buNone/>
            </a:pPr>
            <a:endParaRPr lang="fr-FR" sz="2400" dirty="0">
              <a:latin typeface="Garamond" panose="02020404030301010803" pitchFamily="18" charset="0"/>
            </a:endParaRPr>
          </a:p>
          <a:p>
            <a:pPr marL="0" indent="0" algn="just" fontAlgn="base">
              <a:spcBef>
                <a:spcPts val="0"/>
              </a:spcBef>
              <a:buNone/>
            </a:pPr>
            <a:endParaRPr lang="fr-FR" sz="2400" dirty="0">
              <a:latin typeface="Garamond" panose="02020404030301010803" pitchFamily="18" charset="0"/>
            </a:endParaRPr>
          </a:p>
          <a:p>
            <a:pPr marL="0" indent="0">
              <a:buNone/>
            </a:pPr>
            <a:r>
              <a:rPr lang="fr-FR" sz="2400" b="1" dirty="0">
                <a:latin typeface="Garamond" panose="02020404030301010803" pitchFamily="18" charset="0"/>
              </a:rPr>
              <a:t>Rappel</a:t>
            </a:r>
            <a:r>
              <a:rPr lang="fr-FR" sz="2400" dirty="0">
                <a:latin typeface="Garamond" panose="02020404030301010803" pitchFamily="18" charset="0"/>
              </a:rPr>
              <a:t> à la fin de la carte de classification.</a:t>
            </a:r>
          </a:p>
        </p:txBody>
      </p:sp>
      <p:pic>
        <p:nvPicPr>
          <p:cNvPr id="1034" name="Picture 10" descr="Une image contenant texte, capture d’écran, Police, ligne&#10;&#10;Le contenu généré par l’IA peut être incorrect.">
            <a:extLst>
              <a:ext uri="{FF2B5EF4-FFF2-40B4-BE49-F238E27FC236}">
                <a16:creationId xmlns:a16="http://schemas.microsoft.com/office/drawing/2014/main" id="{067C5D72-F74A-A0D6-7BB8-F2F002AF78E2}"/>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577720" y="4089271"/>
            <a:ext cx="5940000" cy="153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42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05571-36B2-C038-A43D-8A17EFF47A1A}"/>
              </a:ext>
            </a:extLst>
          </p:cNvPr>
          <p:cNvSpPr>
            <a:spLocks noGrp="1"/>
          </p:cNvSpPr>
          <p:nvPr>
            <p:ph type="title"/>
          </p:nvPr>
        </p:nvSpPr>
        <p:spPr>
          <a:xfrm>
            <a:off x="2589212" y="665922"/>
            <a:ext cx="3505199" cy="486985"/>
          </a:xfrm>
        </p:spPr>
        <p:txBody>
          <a:bodyPr>
            <a:normAutofit/>
          </a:bodyPr>
          <a:lstStyle/>
          <a:p>
            <a:r>
              <a:rPr lang="fr-FR" sz="2400" dirty="0"/>
              <a:t>La classification</a:t>
            </a:r>
          </a:p>
        </p:txBody>
      </p:sp>
      <p:sp>
        <p:nvSpPr>
          <p:cNvPr id="4" name="Espace réservé du texte 3">
            <a:extLst>
              <a:ext uri="{FF2B5EF4-FFF2-40B4-BE49-F238E27FC236}">
                <a16:creationId xmlns:a16="http://schemas.microsoft.com/office/drawing/2014/main" id="{D747D2E1-D91A-F2DA-0B07-D889AF3DFE1A}"/>
              </a:ext>
            </a:extLst>
          </p:cNvPr>
          <p:cNvSpPr>
            <a:spLocks noGrp="1"/>
          </p:cNvSpPr>
          <p:nvPr>
            <p:ph type="body" sz="half" idx="2"/>
          </p:nvPr>
        </p:nvSpPr>
        <p:spPr>
          <a:xfrm>
            <a:off x="2355574" y="1598612"/>
            <a:ext cx="3170583" cy="4975973"/>
          </a:xfrm>
        </p:spPr>
        <p:txBody>
          <a:bodyPr>
            <a:normAutofit fontScale="77500" lnSpcReduction="20000"/>
          </a:bodyPr>
          <a:lstStyle/>
          <a:p>
            <a:pPr algn="just" fontAlgn="base">
              <a:lnSpc>
                <a:spcPct val="120000"/>
              </a:lnSpc>
              <a:spcBef>
                <a:spcPts val="600"/>
              </a:spcBef>
            </a:pPr>
            <a:r>
              <a:rPr lang="fr-FR" sz="3100" b="1" dirty="0">
                <a:latin typeface="Garamond" panose="02020404030301010803" pitchFamily="18" charset="0"/>
              </a:rPr>
              <a:t>Aides autorisées :</a:t>
            </a:r>
          </a:p>
          <a:p>
            <a:pPr marL="360000" lvl="1" indent="-360000" algn="just" fontAlgn="base">
              <a:lnSpc>
                <a:spcPct val="120000"/>
              </a:lnSpc>
              <a:spcBef>
                <a:spcPts val="600"/>
              </a:spcBef>
              <a:buFont typeface="Arial" panose="020B0604020202020204" pitchFamily="34" charset="0"/>
              <a:buChar char="•"/>
            </a:pPr>
            <a:r>
              <a:rPr lang="fr-FR" sz="3100" dirty="0">
                <a:latin typeface="Garamond" panose="02020404030301010803" pitchFamily="18" charset="0"/>
              </a:rPr>
              <a:t>Nombre.  </a:t>
            </a:r>
          </a:p>
          <a:p>
            <a:pPr marL="360000" lvl="1" indent="-360000" algn="just" fontAlgn="base">
              <a:lnSpc>
                <a:spcPct val="120000"/>
              </a:lnSpc>
              <a:spcBef>
                <a:spcPts val="600"/>
              </a:spcBef>
              <a:buFont typeface="Arial" panose="020B0604020202020204" pitchFamily="34" charset="0"/>
              <a:buChar char="•"/>
            </a:pPr>
            <a:r>
              <a:rPr lang="fr-FR" sz="3100" dirty="0">
                <a:latin typeface="Garamond" panose="02020404030301010803" pitchFamily="18" charset="0"/>
              </a:rPr>
              <a:t>Description = nom des aides autorisées.</a:t>
            </a:r>
          </a:p>
          <a:p>
            <a:pPr marL="360000" lvl="1" indent="-360000" algn="just" fontAlgn="base">
              <a:lnSpc>
                <a:spcPct val="120000"/>
              </a:lnSpc>
              <a:spcBef>
                <a:spcPts val="600"/>
              </a:spcBef>
              <a:buFont typeface="Arial" panose="020B0604020202020204" pitchFamily="34" charset="0"/>
              <a:buChar char="•"/>
            </a:pPr>
            <a:r>
              <a:rPr lang="fr-FR" sz="3100" dirty="0">
                <a:latin typeface="Garamond" panose="02020404030301010803" pitchFamily="18" charset="0"/>
              </a:rPr>
              <a:t>Photo = si le matériel est particulier, elles aident l’arbitre à comprendre de quoi il s’agit.</a:t>
            </a:r>
          </a:p>
          <a:p>
            <a:pPr algn="just" fontAlgn="base">
              <a:lnSpc>
                <a:spcPct val="120000"/>
              </a:lnSpc>
              <a:spcBef>
                <a:spcPts val="600"/>
              </a:spcBef>
            </a:pPr>
            <a:r>
              <a:rPr lang="fr-FR" sz="3100" b="1" dirty="0">
                <a:latin typeface="Garamond" panose="02020404030301010803" pitchFamily="18" charset="0"/>
              </a:rPr>
              <a:t>Station permanente au pas de tir :</a:t>
            </a:r>
          </a:p>
          <a:p>
            <a:pPr algn="ctr" fontAlgn="base">
              <a:lnSpc>
                <a:spcPct val="120000"/>
              </a:lnSpc>
              <a:spcBef>
                <a:spcPts val="600"/>
              </a:spcBef>
            </a:pPr>
            <a:r>
              <a:rPr lang="fr-FR" sz="2600" dirty="0">
                <a:solidFill>
                  <a:srgbClr val="0000FF"/>
                </a:solidFill>
                <a:latin typeface="Garamond" panose="02020404030301010803" pitchFamily="18" charset="0"/>
              </a:rPr>
              <a:t>OUI</a:t>
            </a:r>
            <a:r>
              <a:rPr lang="fr-FR" sz="3100" b="1" dirty="0">
                <a:latin typeface="Garamond" panose="02020404030301010803" pitchFamily="18" charset="0"/>
              </a:rPr>
              <a:t> </a:t>
            </a:r>
            <a:r>
              <a:rPr lang="fr-FR" sz="3100" i="1" dirty="0">
                <a:latin typeface="Garamond" panose="02020404030301010803" pitchFamily="18" charset="0"/>
              </a:rPr>
              <a:t>ou</a:t>
            </a:r>
            <a:r>
              <a:rPr lang="fr-FR" sz="3100" b="1" dirty="0">
                <a:latin typeface="Garamond" panose="02020404030301010803" pitchFamily="18" charset="0"/>
              </a:rPr>
              <a:t> </a:t>
            </a:r>
            <a:r>
              <a:rPr lang="fr-FR" sz="2600" dirty="0">
                <a:solidFill>
                  <a:srgbClr val="FF0000"/>
                </a:solidFill>
                <a:latin typeface="Garamond" panose="02020404030301010803" pitchFamily="18" charset="0"/>
              </a:rPr>
              <a:t>NON</a:t>
            </a:r>
            <a:endParaRPr lang="fr-FR" sz="3100" dirty="0">
              <a:solidFill>
                <a:srgbClr val="FF0000"/>
              </a:solidFill>
              <a:latin typeface="Garamond" panose="02020404030301010803" pitchFamily="18" charset="0"/>
            </a:endParaRPr>
          </a:p>
          <a:p>
            <a:endParaRPr lang="fr-FR" dirty="0"/>
          </a:p>
        </p:txBody>
      </p:sp>
      <p:sp>
        <p:nvSpPr>
          <p:cNvPr id="5" name="Espace réservé du numéro de diapositive 4">
            <a:extLst>
              <a:ext uri="{FF2B5EF4-FFF2-40B4-BE49-F238E27FC236}">
                <a16:creationId xmlns:a16="http://schemas.microsoft.com/office/drawing/2014/main" id="{50245313-4190-E2FE-87E2-1B66B4FD60D9}"/>
              </a:ext>
            </a:extLst>
          </p:cNvPr>
          <p:cNvSpPr>
            <a:spLocks noGrp="1"/>
          </p:cNvSpPr>
          <p:nvPr>
            <p:ph type="sldNum" sz="quarter" idx="12"/>
          </p:nvPr>
        </p:nvSpPr>
        <p:spPr/>
        <p:txBody>
          <a:bodyPr/>
          <a:lstStyle/>
          <a:p>
            <a:fld id="{F6E9441E-43A9-43E1-AE71-C14FF4917052}" type="slidenum">
              <a:rPr lang="fr-FR" smtClean="0"/>
              <a:t>14</a:t>
            </a:fld>
            <a:endParaRPr lang="fr-FR" dirty="0"/>
          </a:p>
        </p:txBody>
      </p:sp>
      <p:pic>
        <p:nvPicPr>
          <p:cNvPr id="2050" name="Picture 2" descr="Une image contenant texte, capture d’écran&#10;&#10;Le contenu généré par l’IA peut être incorrect.">
            <a:extLst>
              <a:ext uri="{FF2B5EF4-FFF2-40B4-BE49-F238E27FC236}">
                <a16:creationId xmlns:a16="http://schemas.microsoft.com/office/drawing/2014/main" id="{399FFBCB-2963-FAA4-74FB-39CBB803AF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08539" y="669932"/>
            <a:ext cx="5904000" cy="27590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Une image contenant capture d’écran, texte&#10;&#10;Le contenu généré par l’IA peut être incorrect.">
            <a:extLst>
              <a:ext uri="{FF2B5EF4-FFF2-40B4-BE49-F238E27FC236}">
                <a16:creationId xmlns:a16="http://schemas.microsoft.com/office/drawing/2014/main" id="{886BBAA1-1223-87B8-2DD3-C0DF85A8F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539" y="3513001"/>
            <a:ext cx="5904000" cy="306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486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99EE37-DAB5-C95B-2D10-9996CA601FE8}"/>
              </a:ext>
            </a:extLst>
          </p:cNvPr>
          <p:cNvSpPr>
            <a:spLocks noGrp="1"/>
          </p:cNvSpPr>
          <p:nvPr>
            <p:ph type="sldNum" sz="quarter" idx="12"/>
          </p:nvPr>
        </p:nvSpPr>
        <p:spPr/>
        <p:txBody>
          <a:bodyPr/>
          <a:lstStyle/>
          <a:p>
            <a:fld id="{F6E9441E-43A9-43E1-AE71-C14FF4917052}" type="slidenum">
              <a:rPr lang="fr-FR" smtClean="0"/>
              <a:t>15</a:t>
            </a:fld>
            <a:endParaRPr lang="fr-FR" dirty="0"/>
          </a:p>
        </p:txBody>
      </p:sp>
      <p:pic>
        <p:nvPicPr>
          <p:cNvPr id="3" name="Image 2">
            <a:extLst>
              <a:ext uri="{FF2B5EF4-FFF2-40B4-BE49-F238E27FC236}">
                <a16:creationId xmlns:a16="http://schemas.microsoft.com/office/drawing/2014/main" id="{C97E21AF-85BC-BF74-DC6D-F960347FFADD}"/>
              </a:ext>
            </a:extLst>
          </p:cNvPr>
          <p:cNvPicPr>
            <a:picLocks noChangeAspect="1"/>
          </p:cNvPicPr>
          <p:nvPr/>
        </p:nvPicPr>
        <p:blipFill>
          <a:blip r:embed="rId3" cstate="print"/>
          <a:stretch>
            <a:fillRect/>
          </a:stretch>
        </p:blipFill>
        <p:spPr>
          <a:xfrm>
            <a:off x="1639437" y="153000"/>
            <a:ext cx="10444119" cy="6552000"/>
          </a:xfrm>
          <a:prstGeom prst="rect">
            <a:avLst/>
          </a:prstGeom>
        </p:spPr>
      </p:pic>
      <p:sp>
        <p:nvSpPr>
          <p:cNvPr id="4" name="Ellipse 3">
            <a:extLst>
              <a:ext uri="{FF2B5EF4-FFF2-40B4-BE49-F238E27FC236}">
                <a16:creationId xmlns:a16="http://schemas.microsoft.com/office/drawing/2014/main" id="{3BA0D088-77B3-5BCF-2059-102FD8C949C6}"/>
              </a:ext>
            </a:extLst>
          </p:cNvPr>
          <p:cNvSpPr/>
          <p:nvPr/>
        </p:nvSpPr>
        <p:spPr>
          <a:xfrm>
            <a:off x="2276061" y="2375452"/>
            <a:ext cx="993913" cy="1987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a:extLst>
              <a:ext uri="{FF2B5EF4-FFF2-40B4-BE49-F238E27FC236}">
                <a16:creationId xmlns:a16="http://schemas.microsoft.com/office/drawing/2014/main" id="{CB64BA7F-FC1F-5CAF-FC36-ECC9E45FD6D8}"/>
              </a:ext>
            </a:extLst>
          </p:cNvPr>
          <p:cNvSpPr/>
          <p:nvPr/>
        </p:nvSpPr>
        <p:spPr>
          <a:xfrm>
            <a:off x="4810539" y="2464905"/>
            <a:ext cx="695739" cy="2882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a:extLst>
              <a:ext uri="{FF2B5EF4-FFF2-40B4-BE49-F238E27FC236}">
                <a16:creationId xmlns:a16="http://schemas.microsoft.com/office/drawing/2014/main" id="{DCAC0883-122E-80D5-5D1F-444BBD5FBEE4}"/>
              </a:ext>
            </a:extLst>
          </p:cNvPr>
          <p:cNvSpPr/>
          <p:nvPr/>
        </p:nvSpPr>
        <p:spPr>
          <a:xfrm>
            <a:off x="2782957" y="3071192"/>
            <a:ext cx="815008" cy="3180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CD099E29-15EF-7263-4469-566A015C35A9}"/>
              </a:ext>
            </a:extLst>
          </p:cNvPr>
          <p:cNvSpPr/>
          <p:nvPr/>
        </p:nvSpPr>
        <p:spPr>
          <a:xfrm>
            <a:off x="7613375" y="2315818"/>
            <a:ext cx="596347" cy="288234"/>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D1F23E47-2C8D-C1FF-F8A7-80D043E19479}"/>
              </a:ext>
            </a:extLst>
          </p:cNvPr>
          <p:cNvSpPr/>
          <p:nvPr/>
        </p:nvSpPr>
        <p:spPr>
          <a:xfrm>
            <a:off x="10078278" y="2464905"/>
            <a:ext cx="596347" cy="288234"/>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5782BEC7-D64E-8C44-731E-B91D5C7B6AF6}"/>
              </a:ext>
            </a:extLst>
          </p:cNvPr>
          <p:cNvSpPr/>
          <p:nvPr/>
        </p:nvSpPr>
        <p:spPr>
          <a:xfrm>
            <a:off x="8010940" y="3031436"/>
            <a:ext cx="1182756" cy="357808"/>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90DF6F88-C864-3D67-DCB6-DA9D3723B6DB}"/>
              </a:ext>
            </a:extLst>
          </p:cNvPr>
          <p:cNvSpPr/>
          <p:nvPr/>
        </p:nvSpPr>
        <p:spPr>
          <a:xfrm>
            <a:off x="2196548" y="1252330"/>
            <a:ext cx="612000" cy="9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8EBE12BD-2265-ADB3-6551-40DF4E7DD7ED}"/>
              </a:ext>
            </a:extLst>
          </p:cNvPr>
          <p:cNvSpPr/>
          <p:nvPr/>
        </p:nvSpPr>
        <p:spPr>
          <a:xfrm>
            <a:off x="2052548" y="1098907"/>
            <a:ext cx="288000" cy="10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E6930377-C61E-70C3-740D-FA4AE66BD512}"/>
              </a:ext>
            </a:extLst>
          </p:cNvPr>
          <p:cNvSpPr/>
          <p:nvPr/>
        </p:nvSpPr>
        <p:spPr>
          <a:xfrm>
            <a:off x="7469375" y="1221489"/>
            <a:ext cx="288000" cy="10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24116C1A-E7D2-5A42-B397-5EB501E3EBB8}"/>
              </a:ext>
            </a:extLst>
          </p:cNvPr>
          <p:cNvSpPr/>
          <p:nvPr/>
        </p:nvSpPr>
        <p:spPr>
          <a:xfrm>
            <a:off x="7325375" y="1069089"/>
            <a:ext cx="288000" cy="10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7075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2FF45-3E11-DC28-279E-1D322FEA43DF}"/>
              </a:ext>
            </a:extLst>
          </p:cNvPr>
          <p:cNvSpPr>
            <a:spLocks noGrp="1"/>
          </p:cNvSpPr>
          <p:nvPr>
            <p:ph type="title"/>
          </p:nvPr>
        </p:nvSpPr>
        <p:spPr/>
        <p:txBody>
          <a:bodyPr/>
          <a:lstStyle/>
          <a:p>
            <a:r>
              <a:rPr lang="fr-FR" dirty="0"/>
              <a:t>Les + de la carte de Classification</a:t>
            </a:r>
          </a:p>
        </p:txBody>
      </p:sp>
      <p:sp>
        <p:nvSpPr>
          <p:cNvPr id="3" name="Espace réservé du contenu 2">
            <a:extLst>
              <a:ext uri="{FF2B5EF4-FFF2-40B4-BE49-F238E27FC236}">
                <a16:creationId xmlns:a16="http://schemas.microsoft.com/office/drawing/2014/main" id="{71071304-7820-CF55-CDCD-3F7D9263EFB1}"/>
              </a:ext>
            </a:extLst>
          </p:cNvPr>
          <p:cNvSpPr>
            <a:spLocks noGrp="1"/>
          </p:cNvSpPr>
          <p:nvPr>
            <p:ph idx="1"/>
          </p:nvPr>
        </p:nvSpPr>
        <p:spPr/>
        <p:txBody>
          <a:bodyPr>
            <a:normAutofit lnSpcReduction="10000"/>
          </a:bodyPr>
          <a:lstStyle/>
          <a:p>
            <a:pPr marL="0" indent="0" algn="just" fontAlgn="base">
              <a:buNone/>
            </a:pPr>
            <a:r>
              <a:rPr lang="fr-FR" sz="2400" dirty="0">
                <a:latin typeface="Garamond" panose="02020404030301010803" pitchFamily="18" charset="0"/>
              </a:rPr>
              <a:t>  Des éléments n’apparaissent pas nécessairement sur la carte de classification, mais sont souvent indiqués pour aider les arbitres :</a:t>
            </a:r>
          </a:p>
          <a:p>
            <a:pPr algn="just" fontAlgn="base"/>
            <a:r>
              <a:rPr lang="fr-FR" sz="2400" dirty="0">
                <a:latin typeface="Garamond" panose="02020404030301010803" pitchFamily="18" charset="0"/>
              </a:rPr>
              <a:t>  L’archer qui reste sur la ligne de tir en dehors des temps de tir, a le droit de regarder son téléphone, de boire, de manger et en extérieur d’utiliser un parapluie pour s’abriter de la pluie ou du soleil.</a:t>
            </a:r>
          </a:p>
          <a:p>
            <a:pPr marL="342000" lvl="1" indent="-342000" algn="just" fontAlgn="base"/>
            <a:r>
              <a:rPr lang="fr-FR" sz="2400" dirty="0">
                <a:latin typeface="Garamond" panose="02020404030301010803" pitchFamily="18" charset="0"/>
              </a:rPr>
              <a:t>  La plateforme pour les fauteuils des archers Support (</a:t>
            </a:r>
            <a:r>
              <a:rPr lang="fr-FR" sz="2400" dirty="0">
                <a:solidFill>
                  <a:srgbClr val="7030A0"/>
                </a:solidFill>
                <a:latin typeface="Garamond" panose="02020404030301010803" pitchFamily="18" charset="0"/>
              </a:rPr>
              <a:t>les fauteuils électriques sont lourds et peuvent endommager le sol de la salle ou s’enfoncer en extérieur</a:t>
            </a:r>
            <a:r>
              <a:rPr lang="fr-FR" sz="2400" dirty="0">
                <a:latin typeface="Garamond" panose="02020404030301010803" pitchFamily="18" charset="0"/>
              </a:rPr>
              <a:t>).</a:t>
            </a:r>
          </a:p>
          <a:p>
            <a:pPr marL="342000" lvl="1" indent="-342000" algn="just" fontAlgn="base"/>
            <a:r>
              <a:rPr lang="fr-FR" sz="2400" dirty="0">
                <a:latin typeface="Garamond" panose="02020404030301010803" pitchFamily="18" charset="0"/>
              </a:rPr>
              <a:t>  Les roues supplémentaires des fauteuils des archers support (</a:t>
            </a:r>
            <a:r>
              <a:rPr lang="fr-FR" sz="2400" dirty="0">
                <a:solidFill>
                  <a:srgbClr val="7030A0"/>
                </a:solidFill>
                <a:latin typeface="Garamond" panose="02020404030301010803" pitchFamily="18" charset="0"/>
              </a:rPr>
              <a:t>parfois 6</a:t>
            </a:r>
            <a:r>
              <a:rPr lang="fr-FR" sz="2400" dirty="0">
                <a:latin typeface="Garamond" panose="02020404030301010803" pitchFamily="18" charset="0"/>
              </a:rPr>
              <a:t>).</a:t>
            </a:r>
          </a:p>
          <a:p>
            <a:endParaRPr lang="fr-FR" dirty="0"/>
          </a:p>
        </p:txBody>
      </p:sp>
      <p:sp>
        <p:nvSpPr>
          <p:cNvPr id="4" name="Espace réservé du numéro de diapositive 3">
            <a:extLst>
              <a:ext uri="{FF2B5EF4-FFF2-40B4-BE49-F238E27FC236}">
                <a16:creationId xmlns:a16="http://schemas.microsoft.com/office/drawing/2014/main" id="{64DD6BF0-A5C1-30DB-9AB0-A36E8FB30D7B}"/>
              </a:ext>
            </a:extLst>
          </p:cNvPr>
          <p:cNvSpPr>
            <a:spLocks noGrp="1"/>
          </p:cNvSpPr>
          <p:nvPr>
            <p:ph type="sldNum" sz="quarter" idx="12"/>
          </p:nvPr>
        </p:nvSpPr>
        <p:spPr/>
        <p:txBody>
          <a:bodyPr/>
          <a:lstStyle/>
          <a:p>
            <a:fld id="{F6E9441E-43A9-43E1-AE71-C14FF4917052}" type="slidenum">
              <a:rPr lang="fr-FR" smtClean="0"/>
              <a:t>16</a:t>
            </a:fld>
            <a:endParaRPr lang="fr-FR" dirty="0"/>
          </a:p>
        </p:txBody>
      </p:sp>
    </p:spTree>
    <p:extLst>
      <p:ext uri="{BB962C8B-B14F-4D97-AF65-F5344CB8AC3E}">
        <p14:creationId xmlns:p14="http://schemas.microsoft.com/office/powerpoint/2010/main" val="280897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6B098C-7676-5AC7-6051-8B2338F3851E}"/>
              </a:ext>
            </a:extLst>
          </p:cNvPr>
          <p:cNvPicPr>
            <a:picLocks noChangeAspect="1"/>
          </p:cNvPicPr>
          <p:nvPr/>
        </p:nvPicPr>
        <p:blipFill>
          <a:blip r:embed="rId3"/>
          <a:stretch>
            <a:fillRect/>
          </a:stretch>
        </p:blipFill>
        <p:spPr>
          <a:xfrm>
            <a:off x="2636000" y="315000"/>
            <a:ext cx="6920000" cy="6228000"/>
          </a:xfrm>
          <a:prstGeom prst="rect">
            <a:avLst/>
          </a:prstGeom>
        </p:spPr>
      </p:pic>
      <p:sp>
        <p:nvSpPr>
          <p:cNvPr id="2" name="Espace réservé du numéro de diapositive 1">
            <a:extLst>
              <a:ext uri="{FF2B5EF4-FFF2-40B4-BE49-F238E27FC236}">
                <a16:creationId xmlns:a16="http://schemas.microsoft.com/office/drawing/2014/main" id="{8D1783FE-40C8-1978-6638-6C4800838D72}"/>
              </a:ext>
            </a:extLst>
          </p:cNvPr>
          <p:cNvSpPr>
            <a:spLocks noGrp="1"/>
          </p:cNvSpPr>
          <p:nvPr>
            <p:ph type="sldNum" sz="quarter" idx="12"/>
          </p:nvPr>
        </p:nvSpPr>
        <p:spPr/>
        <p:txBody>
          <a:bodyPr/>
          <a:lstStyle/>
          <a:p>
            <a:fld id="{F6E9441E-43A9-43E1-AE71-C14FF4917052}" type="slidenum">
              <a:rPr lang="fr-FR" smtClean="0"/>
              <a:t>17</a:t>
            </a:fld>
            <a:endParaRPr lang="fr-FR" dirty="0"/>
          </a:p>
        </p:txBody>
      </p:sp>
      <p:sp>
        <p:nvSpPr>
          <p:cNvPr id="4" name="ZoneTexte 3">
            <a:extLst>
              <a:ext uri="{FF2B5EF4-FFF2-40B4-BE49-F238E27FC236}">
                <a16:creationId xmlns:a16="http://schemas.microsoft.com/office/drawing/2014/main" id="{2B1FA3E1-BFE9-4F54-AF45-47142DCE1A09}"/>
              </a:ext>
            </a:extLst>
          </p:cNvPr>
          <p:cNvSpPr txBox="1"/>
          <p:nvPr/>
        </p:nvSpPr>
        <p:spPr>
          <a:xfrm>
            <a:off x="9819860" y="787782"/>
            <a:ext cx="1840327" cy="2031325"/>
          </a:xfrm>
          <a:prstGeom prst="rect">
            <a:avLst/>
          </a:prstGeom>
          <a:noFill/>
        </p:spPr>
        <p:txBody>
          <a:bodyPr wrap="square" rtlCol="0">
            <a:spAutoFit/>
          </a:bodyPr>
          <a:lstStyle/>
          <a:p>
            <a:pPr algn="ctr"/>
            <a:r>
              <a:rPr lang="fr-FR" b="1" dirty="0"/>
              <a:t>I</a:t>
            </a:r>
            <a:r>
              <a:rPr lang="fr-FR" dirty="0"/>
              <a:t>nternational</a:t>
            </a:r>
          </a:p>
          <a:p>
            <a:pPr algn="ctr"/>
            <a:r>
              <a:rPr lang="fr-FR" b="1" dirty="0"/>
              <a:t>P</a:t>
            </a:r>
            <a:r>
              <a:rPr lang="fr-FR" dirty="0"/>
              <a:t>aralympic</a:t>
            </a:r>
          </a:p>
          <a:p>
            <a:pPr algn="ctr"/>
            <a:r>
              <a:rPr lang="fr-FR" b="1" dirty="0"/>
              <a:t>C</a:t>
            </a:r>
            <a:r>
              <a:rPr lang="fr-FR" dirty="0"/>
              <a:t>ommittee</a:t>
            </a:r>
          </a:p>
          <a:p>
            <a:pPr algn="ctr"/>
            <a:r>
              <a:rPr lang="fr-FR" dirty="0"/>
              <a:t>a en charge l’organisation des jeux paralympiques</a:t>
            </a:r>
          </a:p>
        </p:txBody>
      </p:sp>
      <p:sp>
        <p:nvSpPr>
          <p:cNvPr id="5" name="ZoneTexte 4">
            <a:extLst>
              <a:ext uri="{FF2B5EF4-FFF2-40B4-BE49-F238E27FC236}">
                <a16:creationId xmlns:a16="http://schemas.microsoft.com/office/drawing/2014/main" id="{7FD28E91-8B1B-B3E1-9D5F-BA8B149A014C}"/>
              </a:ext>
            </a:extLst>
          </p:cNvPr>
          <p:cNvSpPr txBox="1"/>
          <p:nvPr/>
        </p:nvSpPr>
        <p:spPr>
          <a:xfrm>
            <a:off x="9819860" y="3429000"/>
            <a:ext cx="1840327" cy="1200329"/>
          </a:xfrm>
          <a:prstGeom prst="rect">
            <a:avLst/>
          </a:prstGeom>
          <a:noFill/>
        </p:spPr>
        <p:txBody>
          <a:bodyPr wrap="square" rtlCol="0">
            <a:spAutoFit/>
          </a:bodyPr>
          <a:lstStyle/>
          <a:p>
            <a:pPr algn="ctr"/>
            <a:r>
              <a:rPr lang="fr-FR" b="1" dirty="0"/>
              <a:t>W</a:t>
            </a:r>
            <a:r>
              <a:rPr lang="fr-FR" dirty="0"/>
              <a:t>orld </a:t>
            </a:r>
            <a:r>
              <a:rPr lang="fr-FR" b="1" dirty="0"/>
              <a:t>A</a:t>
            </a:r>
            <a:r>
              <a:rPr lang="fr-FR" dirty="0"/>
              <a:t>rchery</a:t>
            </a:r>
          </a:p>
          <a:p>
            <a:pPr algn="ctr"/>
            <a:r>
              <a:rPr lang="fr-FR" dirty="0"/>
              <a:t>édicte les règlements du tir à l’arc</a:t>
            </a:r>
          </a:p>
        </p:txBody>
      </p:sp>
    </p:spTree>
    <p:extLst>
      <p:ext uri="{BB962C8B-B14F-4D97-AF65-F5344CB8AC3E}">
        <p14:creationId xmlns:p14="http://schemas.microsoft.com/office/powerpoint/2010/main" val="280034413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37DC58-C1AB-80ED-492A-F53D475B49F3}"/>
              </a:ext>
            </a:extLst>
          </p:cNvPr>
          <p:cNvSpPr>
            <a:spLocks noGrp="1"/>
          </p:cNvSpPr>
          <p:nvPr>
            <p:ph type="title"/>
          </p:nvPr>
        </p:nvSpPr>
        <p:spPr>
          <a:xfrm>
            <a:off x="2589212" y="2694600"/>
            <a:ext cx="8915399" cy="1468800"/>
          </a:xfrm>
        </p:spPr>
        <p:txBody>
          <a:bodyPr anchor="ctr"/>
          <a:lstStyle/>
          <a:p>
            <a:r>
              <a:rPr lang="fr-FR" dirty="0"/>
              <a:t>Les Catégories</a:t>
            </a:r>
          </a:p>
        </p:txBody>
      </p:sp>
      <p:sp>
        <p:nvSpPr>
          <p:cNvPr id="4" name="Espace réservé du numéro de diapositive 3">
            <a:extLst>
              <a:ext uri="{FF2B5EF4-FFF2-40B4-BE49-F238E27FC236}">
                <a16:creationId xmlns:a16="http://schemas.microsoft.com/office/drawing/2014/main" id="{91B653E6-064E-E719-9457-3E3B3893EAC8}"/>
              </a:ext>
            </a:extLst>
          </p:cNvPr>
          <p:cNvSpPr>
            <a:spLocks noGrp="1"/>
          </p:cNvSpPr>
          <p:nvPr>
            <p:ph type="sldNum" sz="quarter" idx="12"/>
          </p:nvPr>
        </p:nvSpPr>
        <p:spPr/>
        <p:txBody>
          <a:bodyPr/>
          <a:lstStyle/>
          <a:p>
            <a:fld id="{F6E9441E-43A9-43E1-AE71-C14FF4917052}" type="slidenum">
              <a:rPr lang="fr-FR" smtClean="0"/>
              <a:t>18</a:t>
            </a:fld>
            <a:endParaRPr lang="fr-FR" dirty="0"/>
          </a:p>
        </p:txBody>
      </p:sp>
      <p:pic>
        <p:nvPicPr>
          <p:cNvPr id="5" name="Image 4" descr="Une image contenant clipart, illustration&#10;&#10;Le contenu généré par l’IA peut être incorrect.">
            <a:extLst>
              <a:ext uri="{FF2B5EF4-FFF2-40B4-BE49-F238E27FC236}">
                <a16:creationId xmlns:a16="http://schemas.microsoft.com/office/drawing/2014/main" id="{1D3BB39E-3263-CC01-FEE0-1C108C470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pic>
        <p:nvPicPr>
          <p:cNvPr id="3" name="Picture 6" descr="DSC00843">
            <a:extLst>
              <a:ext uri="{FF2B5EF4-FFF2-40B4-BE49-F238E27FC236}">
                <a16:creationId xmlns:a16="http://schemas.microsoft.com/office/drawing/2014/main" id="{EBAC079D-1906-0A96-352C-D6A158C158A6}"/>
              </a:ext>
            </a:extLst>
          </p:cNvPr>
          <p:cNvPicPr>
            <a:picLocks noChangeAspect="1" noChangeArrowheads="1"/>
          </p:cNvPicPr>
          <p:nvPr/>
        </p:nvPicPr>
        <p:blipFill>
          <a:blip r:embed="rId4"/>
          <a:srcRect/>
          <a:stretch>
            <a:fillRect/>
          </a:stretch>
        </p:blipFill>
        <p:spPr>
          <a:xfrm>
            <a:off x="8172804" y="3244139"/>
            <a:ext cx="2936839" cy="1800000"/>
          </a:xfrm>
          <a:prstGeom prst="rect">
            <a:avLst/>
          </a:prstGeom>
        </p:spPr>
      </p:pic>
      <p:pic>
        <p:nvPicPr>
          <p:cNvPr id="6" name="Picture 4" descr="058">
            <a:extLst>
              <a:ext uri="{FF2B5EF4-FFF2-40B4-BE49-F238E27FC236}">
                <a16:creationId xmlns:a16="http://schemas.microsoft.com/office/drawing/2014/main" id="{2049221D-31CA-C013-6EE6-DA587E7A4092}"/>
              </a:ext>
            </a:extLst>
          </p:cNvPr>
          <p:cNvPicPr>
            <a:picLocks noChangeAspect="1" noChangeArrowheads="1"/>
          </p:cNvPicPr>
          <p:nvPr/>
        </p:nvPicPr>
        <p:blipFill>
          <a:blip r:embed="rId5"/>
          <a:srcRect/>
          <a:stretch>
            <a:fillRect/>
          </a:stretch>
        </p:blipFill>
        <p:spPr>
          <a:xfrm>
            <a:off x="4626187" y="704256"/>
            <a:ext cx="2939625" cy="1800000"/>
          </a:xfrm>
          <a:prstGeom prst="rect">
            <a:avLst/>
          </a:prstGeom>
        </p:spPr>
      </p:pic>
      <p:pic>
        <p:nvPicPr>
          <p:cNvPr id="7" name="Image 6">
            <a:extLst>
              <a:ext uri="{FF2B5EF4-FFF2-40B4-BE49-F238E27FC236}">
                <a16:creationId xmlns:a16="http://schemas.microsoft.com/office/drawing/2014/main" id="{DB04EE0D-563C-AC82-6CC9-D66B399EFEB0}"/>
              </a:ext>
            </a:extLst>
          </p:cNvPr>
          <p:cNvPicPr>
            <a:picLocks noChangeAspect="1"/>
          </p:cNvPicPr>
          <p:nvPr/>
        </p:nvPicPr>
        <p:blipFill rotWithShape="1">
          <a:blip r:embed="rId6" cstate="print"/>
          <a:srcRect b="16857"/>
          <a:stretch/>
        </p:blipFill>
        <p:spPr>
          <a:xfrm>
            <a:off x="3603385" y="4353744"/>
            <a:ext cx="2492614" cy="1800000"/>
          </a:xfrm>
          <a:prstGeom prst="rect">
            <a:avLst/>
          </a:prstGeom>
        </p:spPr>
      </p:pic>
      <p:pic>
        <p:nvPicPr>
          <p:cNvPr id="8" name="Picture 2" descr="C:\Documents and Settings\Jacques DAUNAN\Mes documents\Documents Jacques\Viseur pour malvoyants.jpg">
            <a:extLst>
              <a:ext uri="{FF2B5EF4-FFF2-40B4-BE49-F238E27FC236}">
                <a16:creationId xmlns:a16="http://schemas.microsoft.com/office/drawing/2014/main" id="{F351D0C4-95AF-E4AB-E583-A8C516657A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751"/>
          <a:stretch/>
        </p:blipFill>
        <p:spPr bwMode="auto">
          <a:xfrm>
            <a:off x="1225461" y="4352464"/>
            <a:ext cx="1303862" cy="1620000"/>
          </a:xfrm>
          <a:prstGeom prst="cloud">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SCF4093">
            <a:extLst>
              <a:ext uri="{FF2B5EF4-FFF2-40B4-BE49-F238E27FC236}">
                <a16:creationId xmlns:a16="http://schemas.microsoft.com/office/drawing/2014/main" id="{217EB348-E930-9E20-69E0-5DFC257F6F0B}"/>
              </a:ext>
            </a:extLst>
          </p:cNvPr>
          <p:cNvPicPr>
            <a:picLocks noChangeAspect="1" noChangeArrowheads="1"/>
          </p:cNvPicPr>
          <p:nvPr/>
        </p:nvPicPr>
        <p:blipFill rotWithShape="1">
          <a:blip r:embed="rId8" cstate="print"/>
          <a:srcRect l="61714" t="13324" r="1531" b="22225"/>
          <a:stretch>
            <a:fillRect/>
          </a:stretch>
        </p:blipFill>
        <p:spPr>
          <a:xfrm>
            <a:off x="8595731" y="949861"/>
            <a:ext cx="1430070" cy="1728000"/>
          </a:xfrm>
          <a:prstGeom prst="cloud">
            <a:avLst/>
          </a:prstGeom>
          <a:noFill/>
          <a:ln/>
        </p:spPr>
      </p:pic>
      <p:pic>
        <p:nvPicPr>
          <p:cNvPr id="10" name="Image 9">
            <a:extLst>
              <a:ext uri="{FF2B5EF4-FFF2-40B4-BE49-F238E27FC236}">
                <a16:creationId xmlns:a16="http://schemas.microsoft.com/office/drawing/2014/main" id="{9A0D3CCB-A32F-CC97-01BF-F842C4F25BAB}"/>
              </a:ext>
            </a:extLst>
          </p:cNvPr>
          <p:cNvPicPr>
            <a:picLocks noChangeAspect="1"/>
          </p:cNvPicPr>
          <p:nvPr/>
        </p:nvPicPr>
        <p:blipFill>
          <a:blip r:embed="rId9" cstate="print"/>
          <a:stretch>
            <a:fillRect/>
          </a:stretch>
        </p:blipFill>
        <p:spPr>
          <a:xfrm>
            <a:off x="1954712" y="1003861"/>
            <a:ext cx="1269000" cy="1620000"/>
          </a:xfrm>
          <a:prstGeom prst="cloud">
            <a:avLst/>
          </a:prstGeom>
        </p:spPr>
      </p:pic>
    </p:spTree>
    <p:extLst>
      <p:ext uri="{BB962C8B-B14F-4D97-AF65-F5344CB8AC3E}">
        <p14:creationId xmlns:p14="http://schemas.microsoft.com/office/powerpoint/2010/main" val="414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E0400-44D2-04E2-A2E5-A77703A9B466}"/>
              </a:ext>
            </a:extLst>
          </p:cNvPr>
          <p:cNvSpPr>
            <a:spLocks noGrp="1"/>
          </p:cNvSpPr>
          <p:nvPr>
            <p:ph type="title"/>
          </p:nvPr>
        </p:nvSpPr>
        <p:spPr>
          <a:xfrm>
            <a:off x="2592925" y="722434"/>
            <a:ext cx="8911687" cy="467271"/>
          </a:xfrm>
        </p:spPr>
        <p:txBody>
          <a:bodyPr>
            <a:normAutofit/>
          </a:bodyPr>
          <a:lstStyle/>
          <a:p>
            <a:r>
              <a:rPr lang="fr-FR" sz="2400" dirty="0"/>
              <a:t>Les catégories motrices</a:t>
            </a:r>
          </a:p>
        </p:txBody>
      </p:sp>
      <p:sp>
        <p:nvSpPr>
          <p:cNvPr id="3" name="Espace réservé du contenu 2">
            <a:extLst>
              <a:ext uri="{FF2B5EF4-FFF2-40B4-BE49-F238E27FC236}">
                <a16:creationId xmlns:a16="http://schemas.microsoft.com/office/drawing/2014/main" id="{8DDE7725-ECC3-2A9D-F28E-380CD008E454}"/>
              </a:ext>
            </a:extLst>
          </p:cNvPr>
          <p:cNvSpPr>
            <a:spLocks noGrp="1"/>
          </p:cNvSpPr>
          <p:nvPr>
            <p:ph idx="1"/>
          </p:nvPr>
        </p:nvSpPr>
        <p:spPr>
          <a:xfrm>
            <a:off x="2592925" y="1540189"/>
            <a:ext cx="8915400" cy="4683630"/>
          </a:xfrm>
        </p:spPr>
        <p:txBody>
          <a:bodyPr>
            <a:noAutofit/>
          </a:bodyPr>
          <a:lstStyle/>
          <a:p>
            <a:pPr algn="just"/>
            <a:r>
              <a:rPr lang="fr-FR" sz="2000" dirty="0">
                <a:latin typeface="Garamond" panose="02020404030301010803" pitchFamily="18" charset="0"/>
              </a:rPr>
              <a:t>  La catégorie </a:t>
            </a:r>
            <a:r>
              <a:rPr lang="fr-FR" sz="2000" b="1" dirty="0">
                <a:latin typeface="Garamond" panose="02020404030301010803" pitchFamily="18" charset="0"/>
              </a:rPr>
              <a:t>W1</a:t>
            </a:r>
            <a:r>
              <a:rPr lang="fr-FR" sz="2000" dirty="0">
                <a:latin typeface="Garamond" panose="02020404030301010803" pitchFamily="18" charset="0"/>
              </a:rPr>
              <a:t> est ouverte aux personnes tirant avec un arc classique </a:t>
            </a:r>
            <a:r>
              <a:rPr lang="fr-FR" sz="2000" dirty="0">
                <a:highlight>
                  <a:srgbClr val="00FF00"/>
                </a:highlight>
                <a:latin typeface="Garamond" panose="02020404030301010803" pitchFamily="18" charset="0"/>
              </a:rPr>
              <a:t>ou</a:t>
            </a:r>
            <a:r>
              <a:rPr lang="fr-FR" sz="2000" dirty="0">
                <a:latin typeface="Garamond" panose="02020404030301010803" pitchFamily="18" charset="0"/>
              </a:rPr>
              <a:t> avec un arc à poulies et doit présenter des déficiences fonctionnelles dans au moins trois membres et le tronc.</a:t>
            </a:r>
          </a:p>
          <a:p>
            <a:pPr algn="just"/>
            <a:r>
              <a:rPr lang="fr-FR" sz="2000" dirty="0">
                <a:latin typeface="Garamond" panose="02020404030301010803" pitchFamily="18" charset="0"/>
              </a:rPr>
              <a:t>  La catégorie </a:t>
            </a:r>
            <a:r>
              <a:rPr lang="fr-FR" sz="2000" b="1" dirty="0">
                <a:latin typeface="Garamond" panose="02020404030301010803" pitchFamily="18" charset="0"/>
              </a:rPr>
              <a:t>Open</a:t>
            </a:r>
            <a:r>
              <a:rPr lang="fr-FR" sz="2000" dirty="0">
                <a:latin typeface="Garamond" panose="02020404030301010803" pitchFamily="18" charset="0"/>
              </a:rPr>
              <a:t> présente une division arc classique </a:t>
            </a:r>
            <a:r>
              <a:rPr lang="fr-FR" sz="2000" dirty="0">
                <a:highlight>
                  <a:srgbClr val="FFFF00"/>
                </a:highlight>
                <a:latin typeface="Garamond" panose="02020404030301010803" pitchFamily="18" charset="0"/>
              </a:rPr>
              <a:t>et</a:t>
            </a:r>
            <a:r>
              <a:rPr lang="fr-FR" sz="2000" dirty="0">
                <a:latin typeface="Garamond" panose="02020404030301010803" pitchFamily="18" charset="0"/>
              </a:rPr>
              <a:t> une division arc à poulies pour les archers classifiés en </a:t>
            </a:r>
            <a:r>
              <a:rPr lang="fr-FR" sz="2000" u="sng" dirty="0">
                <a:latin typeface="Garamond" panose="02020404030301010803" pitchFamily="18" charset="0"/>
              </a:rPr>
              <a:t>W2</a:t>
            </a:r>
            <a:r>
              <a:rPr lang="fr-FR" sz="2000" dirty="0">
                <a:latin typeface="Garamond" panose="02020404030301010803" pitchFamily="18" charset="0"/>
              </a:rPr>
              <a:t> ou en </a:t>
            </a:r>
            <a:r>
              <a:rPr lang="fr-FR" sz="2000" u="sng" dirty="0">
                <a:latin typeface="Garamond" panose="02020404030301010803" pitchFamily="18" charset="0"/>
              </a:rPr>
              <a:t>standing</a:t>
            </a:r>
            <a:r>
              <a:rPr lang="fr-FR" sz="2000" dirty="0">
                <a:latin typeface="Garamond" panose="02020404030301010803" pitchFamily="18" charset="0"/>
              </a:rPr>
              <a:t>.</a:t>
            </a:r>
          </a:p>
          <a:p>
            <a:pPr algn="just"/>
            <a:r>
              <a:rPr lang="fr-FR" sz="2000" dirty="0">
                <a:latin typeface="Garamond" panose="02020404030301010803" pitchFamily="18" charset="0"/>
              </a:rPr>
              <a:t>  La catégorie </a:t>
            </a:r>
            <a:r>
              <a:rPr lang="fr-FR" sz="2000" b="1" dirty="0">
                <a:latin typeface="Garamond" panose="02020404030301010803" pitchFamily="18" charset="0"/>
              </a:rPr>
              <a:t>Challenge</a:t>
            </a:r>
            <a:r>
              <a:rPr lang="fr-FR" sz="2000" dirty="0">
                <a:latin typeface="Garamond" panose="02020404030301010803" pitchFamily="18" charset="0"/>
              </a:rPr>
              <a:t> présente une division arc classique </a:t>
            </a:r>
            <a:r>
              <a:rPr lang="fr-FR" sz="2000" dirty="0">
                <a:highlight>
                  <a:srgbClr val="FFFF00"/>
                </a:highlight>
                <a:latin typeface="Garamond" panose="02020404030301010803" pitchFamily="18" charset="0"/>
              </a:rPr>
              <a:t>et</a:t>
            </a:r>
            <a:r>
              <a:rPr lang="fr-FR" sz="2000" dirty="0">
                <a:latin typeface="Garamond" panose="02020404030301010803" pitchFamily="18" charset="0"/>
              </a:rPr>
              <a:t> une division arc à poulies pour les archers classifiés en </a:t>
            </a:r>
            <a:r>
              <a:rPr lang="fr-FR" sz="2000" u="sng" dirty="0">
                <a:latin typeface="Garamond" panose="02020404030301010803" pitchFamily="18" charset="0"/>
              </a:rPr>
              <a:t>W3</a:t>
            </a:r>
            <a:r>
              <a:rPr lang="fr-FR" sz="2000" dirty="0">
                <a:latin typeface="Garamond" panose="02020404030301010803" pitchFamily="18" charset="0"/>
              </a:rPr>
              <a:t> ou en </a:t>
            </a:r>
            <a:r>
              <a:rPr lang="fr-FR" sz="2000" u="sng" dirty="0">
                <a:latin typeface="Garamond" panose="02020404030301010803" pitchFamily="18" charset="0"/>
              </a:rPr>
              <a:t>ST3</a:t>
            </a:r>
            <a:r>
              <a:rPr lang="fr-FR" sz="2000" dirty="0">
                <a:latin typeface="Garamond" panose="02020404030301010803" pitchFamily="18" charset="0"/>
              </a:rPr>
              <a:t>.</a:t>
            </a:r>
          </a:p>
          <a:p>
            <a:pPr algn="just"/>
            <a:r>
              <a:rPr lang="fr-FR" sz="2000" dirty="0">
                <a:latin typeface="Garamond" panose="02020404030301010803" pitchFamily="18" charset="0"/>
              </a:rPr>
              <a:t>  La catégorie </a:t>
            </a:r>
            <a:r>
              <a:rPr lang="fr-FR" sz="2000" b="1" dirty="0">
                <a:latin typeface="Garamond" panose="02020404030301010803" pitchFamily="18" charset="0"/>
              </a:rPr>
              <a:t>Criterium</a:t>
            </a:r>
            <a:r>
              <a:rPr lang="fr-FR" sz="2000" dirty="0">
                <a:latin typeface="Garamond" panose="02020404030301010803" pitchFamily="18" charset="0"/>
              </a:rPr>
              <a:t> présente une division arc classique </a:t>
            </a:r>
            <a:r>
              <a:rPr lang="fr-FR" sz="2000" dirty="0">
                <a:highlight>
                  <a:srgbClr val="FFFF00"/>
                </a:highlight>
                <a:latin typeface="Garamond" panose="02020404030301010803" pitchFamily="18" charset="0"/>
              </a:rPr>
              <a:t>et</a:t>
            </a:r>
            <a:r>
              <a:rPr lang="fr-FR" sz="2000" dirty="0">
                <a:latin typeface="Garamond" panose="02020404030301010803" pitchFamily="18" charset="0"/>
              </a:rPr>
              <a:t> une division arc à poulies pour les archers classifiés en </a:t>
            </a:r>
            <a:r>
              <a:rPr lang="fr-FR" sz="2000" u="sng" dirty="0">
                <a:latin typeface="Garamond" panose="02020404030301010803" pitchFamily="18" charset="0"/>
              </a:rPr>
              <a:t>W4</a:t>
            </a:r>
            <a:r>
              <a:rPr lang="fr-FR" sz="2000" dirty="0">
                <a:latin typeface="Garamond" panose="02020404030301010803" pitchFamily="18" charset="0"/>
              </a:rPr>
              <a:t> ou en </a:t>
            </a:r>
            <a:r>
              <a:rPr lang="fr-FR" sz="2000" u="sng" dirty="0">
                <a:latin typeface="Garamond" panose="02020404030301010803" pitchFamily="18" charset="0"/>
              </a:rPr>
              <a:t>ST4</a:t>
            </a:r>
            <a:r>
              <a:rPr lang="fr-FR" sz="2000" dirty="0">
                <a:latin typeface="Garamond" panose="02020404030301010803" pitchFamily="18" charset="0"/>
              </a:rPr>
              <a:t>.</a:t>
            </a:r>
          </a:p>
          <a:p>
            <a:pPr lvl="1" algn="just">
              <a:spcBef>
                <a:spcPts val="1200"/>
              </a:spcBef>
              <a:buFont typeface="Wingdings" panose="05000000000000000000" pitchFamily="2" charset="2"/>
              <a:buChar char="§"/>
            </a:pPr>
            <a:r>
              <a:rPr lang="fr-FR" sz="2000" i="1" dirty="0">
                <a:latin typeface="Garamond" panose="02020404030301010803" pitchFamily="18" charset="0"/>
              </a:rPr>
              <a:t>Les classifications </a:t>
            </a:r>
            <a:r>
              <a:rPr lang="fr-FR" sz="2000" b="1" i="1" dirty="0">
                <a:latin typeface="Garamond" panose="02020404030301010803" pitchFamily="18" charset="0"/>
              </a:rPr>
              <a:t>W1, W2, W3 </a:t>
            </a:r>
            <a:r>
              <a:rPr lang="fr-FR" sz="2000" i="1" dirty="0">
                <a:latin typeface="Garamond" panose="02020404030301010803" pitchFamily="18" charset="0"/>
              </a:rPr>
              <a:t>et </a:t>
            </a:r>
            <a:r>
              <a:rPr lang="fr-FR" sz="2000" b="1" i="1" dirty="0">
                <a:latin typeface="Garamond" panose="02020404030301010803" pitchFamily="18" charset="0"/>
              </a:rPr>
              <a:t>ST3</a:t>
            </a:r>
            <a:r>
              <a:rPr lang="fr-FR" sz="2000" i="1" dirty="0">
                <a:latin typeface="Garamond" panose="02020404030301010803" pitchFamily="18" charset="0"/>
              </a:rPr>
              <a:t>, </a:t>
            </a:r>
            <a:r>
              <a:rPr lang="fr-FR" sz="2000" b="1" i="1" dirty="0">
                <a:latin typeface="Garamond" panose="02020404030301010803" pitchFamily="18" charset="0"/>
              </a:rPr>
              <a:t>ST4</a:t>
            </a:r>
            <a:r>
              <a:rPr lang="fr-FR" sz="2000" i="1" dirty="0">
                <a:latin typeface="Garamond" panose="02020404030301010803" pitchFamily="18" charset="0"/>
              </a:rPr>
              <a:t> sont déterminées par le classificateur selon le degré de déficit dans les membres inférieurs et/ou dans les membres supérieurs et/ou le tronc ou une amputation au-dessus du poignet ou de la cheville. </a:t>
            </a:r>
          </a:p>
        </p:txBody>
      </p:sp>
      <p:sp>
        <p:nvSpPr>
          <p:cNvPr id="4" name="Espace réservé du numéro de diapositive 3">
            <a:extLst>
              <a:ext uri="{FF2B5EF4-FFF2-40B4-BE49-F238E27FC236}">
                <a16:creationId xmlns:a16="http://schemas.microsoft.com/office/drawing/2014/main" id="{A4811A8D-4864-D688-0F5A-5C4D53C94163}"/>
              </a:ext>
            </a:extLst>
          </p:cNvPr>
          <p:cNvSpPr>
            <a:spLocks noGrp="1"/>
          </p:cNvSpPr>
          <p:nvPr>
            <p:ph type="sldNum" sz="quarter" idx="12"/>
          </p:nvPr>
        </p:nvSpPr>
        <p:spPr/>
        <p:txBody>
          <a:bodyPr/>
          <a:lstStyle/>
          <a:p>
            <a:fld id="{F6E9441E-43A9-43E1-AE71-C14FF4917052}" type="slidenum">
              <a:rPr lang="fr-FR" smtClean="0"/>
              <a:t>19</a:t>
            </a:fld>
            <a:endParaRPr lang="fr-FR" dirty="0"/>
          </a:p>
        </p:txBody>
      </p:sp>
    </p:spTree>
    <p:extLst>
      <p:ext uri="{BB962C8B-B14F-4D97-AF65-F5344CB8AC3E}">
        <p14:creationId xmlns:p14="http://schemas.microsoft.com/office/powerpoint/2010/main" val="403019514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97568-6468-0F77-C0A2-99E96F8CF1FC}"/>
              </a:ext>
            </a:extLst>
          </p:cNvPr>
          <p:cNvSpPr>
            <a:spLocks noGrp="1"/>
          </p:cNvSpPr>
          <p:nvPr>
            <p:ph type="title"/>
          </p:nvPr>
        </p:nvSpPr>
        <p:spPr>
          <a:xfrm>
            <a:off x="1794897" y="624110"/>
            <a:ext cx="9712998" cy="1280890"/>
          </a:xfrm>
        </p:spPr>
        <p:txBody>
          <a:bodyPr>
            <a:normAutofit/>
          </a:bodyPr>
          <a:lstStyle/>
          <a:p>
            <a:r>
              <a:rPr lang="fr-FR" dirty="0"/>
              <a:t>Sommaire</a:t>
            </a:r>
          </a:p>
        </p:txBody>
      </p:sp>
      <p:graphicFrame>
        <p:nvGraphicFramePr>
          <p:cNvPr id="5" name="Espace réservé du contenu 4">
            <a:extLst>
              <a:ext uri="{FF2B5EF4-FFF2-40B4-BE49-F238E27FC236}">
                <a16:creationId xmlns:a16="http://schemas.microsoft.com/office/drawing/2014/main" id="{C7406FA8-82DA-4AEC-8CC4-C46B905C65A8}"/>
              </a:ext>
            </a:extLst>
          </p:cNvPr>
          <p:cNvGraphicFramePr>
            <a:graphicFrameLocks noGrp="1"/>
          </p:cNvGraphicFramePr>
          <p:nvPr>
            <p:ph idx="1"/>
            <p:extLst>
              <p:ext uri="{D42A27DB-BD31-4B8C-83A1-F6EECF244321}">
                <p14:modId xmlns:p14="http://schemas.microsoft.com/office/powerpoint/2010/main" val="1912732958"/>
              </p:ext>
              <p:ext uri="{E7BDC344-281C-4309-B0C6-D0EE65EED2A8}">
                <p202:designPr xmlns:p202="http://schemas.microsoft.com/office/powerpoint/2020/02/main">
                  <p202:designTagLst>
                    <p202:designTag name="ARCH:1:CLS" val="StackedSequentialContentTable"/>
                  </p202:designTagLst>
                </p202:designPr>
              </p:ext>
            </p:extLst>
          </p:nvPr>
        </p:nvGraphicFramePr>
        <p:xfrm>
          <a:off x="2675477" y="2222983"/>
          <a:ext cx="7226245" cy="3689580"/>
        </p:xfrm>
        <a:graphic>
          <a:graphicData uri="http://schemas.openxmlformats.org/drawingml/2006/table">
            <a:tbl>
              <a:tblPr firstRow="1" bandRow="1">
                <a:noFill/>
                <a:tableStyleId>{5C22544A-7EE6-4342-B048-85BDC9FD1C3A}</a:tableStyleId>
              </a:tblPr>
              <a:tblGrid>
                <a:gridCol w="543201">
                  <a:extLst>
                    <a:ext uri="{9D8B030D-6E8A-4147-A177-3AD203B41FA5}">
                      <a16:colId xmlns:a16="http://schemas.microsoft.com/office/drawing/2014/main" val="270474924"/>
                    </a:ext>
                  </a:extLst>
                </a:gridCol>
                <a:gridCol w="6683044">
                  <a:extLst>
                    <a:ext uri="{9D8B030D-6E8A-4147-A177-3AD203B41FA5}">
                      <a16:colId xmlns:a16="http://schemas.microsoft.com/office/drawing/2014/main" val="2509009304"/>
                    </a:ext>
                  </a:extLst>
                </a:gridCol>
              </a:tblGrid>
              <a:tr h="730789">
                <a:tc>
                  <a:txBody>
                    <a:bodyPr/>
                    <a:lstStyle/>
                    <a:p>
                      <a:pPr algn="ctr">
                        <a:buNone/>
                      </a:pPr>
                      <a:r>
                        <a:rPr lang="fr-FR" sz="2500" b="1" cap="none" spc="0" dirty="0">
                          <a:solidFill>
                            <a:schemeClr val="accent1"/>
                          </a:solidFill>
                          <a:effectLst/>
                        </a:rPr>
                        <a:t>1</a:t>
                      </a: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l">
                        <a:buNone/>
                      </a:pPr>
                      <a:r>
                        <a:rPr lang="fr-FR" sz="2000" b="0" cap="none" spc="0" dirty="0">
                          <a:solidFill>
                            <a:schemeClr val="tx1"/>
                          </a:solidFill>
                          <a:hlinkClick r:id="rId3" action="ppaction://hlinksldjump">
                            <a:extLst>
                              <a:ext uri="{A12FA001-AC4F-418D-AE19-62706E023703}">
                                <ahyp:hlinkClr xmlns:ahyp="http://schemas.microsoft.com/office/drawing/2018/hyperlinkcolor" val="tx"/>
                              </a:ext>
                            </a:extLst>
                          </a:hlinkClick>
                        </a:rPr>
                        <a:t>Présentation</a:t>
                      </a:r>
                      <a:endParaRPr lang="fr-FR" sz="2000" b="0" cap="none" spc="0" dirty="0">
                        <a:solidFill>
                          <a:schemeClr val="tx1"/>
                        </a:solidFill>
                      </a:endParaRP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403294586"/>
                  </a:ext>
                </a:extLst>
              </a:tr>
              <a:tr h="730789">
                <a:tc>
                  <a:txBody>
                    <a:bodyPr/>
                    <a:lstStyle/>
                    <a:p>
                      <a:pPr algn="ctr">
                        <a:buNone/>
                      </a:pPr>
                      <a:r>
                        <a:rPr lang="fr-FR" sz="2500" b="1" cap="none" spc="0" dirty="0">
                          <a:solidFill>
                            <a:schemeClr val="accent1"/>
                          </a:solidFill>
                          <a:effectLst/>
                        </a:rPr>
                        <a:t>2</a:t>
                      </a: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l">
                        <a:buNone/>
                      </a:pPr>
                      <a:r>
                        <a:rPr lang="fr-FR" sz="2000" b="0" cap="none" spc="0" dirty="0">
                          <a:solidFill>
                            <a:schemeClr val="tx1"/>
                          </a:solidFill>
                          <a:hlinkClick r:id="rId4" action="ppaction://hlinksldjump">
                            <a:extLst>
                              <a:ext uri="{A12FA001-AC4F-418D-AE19-62706E023703}">
                                <ahyp:hlinkClr xmlns:ahyp="http://schemas.microsoft.com/office/drawing/2018/hyperlinkcolor" val="tx"/>
                              </a:ext>
                            </a:extLst>
                          </a:hlinkClick>
                        </a:rPr>
                        <a:t>La Classification</a:t>
                      </a:r>
                      <a:endParaRPr lang="fr-FR" sz="2000" b="0" cap="none" spc="0" dirty="0">
                        <a:solidFill>
                          <a:schemeClr val="tx1"/>
                        </a:solidFill>
                      </a:endParaRP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2392907271"/>
                  </a:ext>
                </a:extLst>
              </a:tr>
              <a:tr h="730789">
                <a:tc>
                  <a:txBody>
                    <a:bodyPr/>
                    <a:lstStyle/>
                    <a:p>
                      <a:pPr algn="ctr">
                        <a:buNone/>
                      </a:pPr>
                      <a:r>
                        <a:rPr lang="fr-FR" sz="2500" b="1" cap="none" spc="0" dirty="0">
                          <a:solidFill>
                            <a:schemeClr val="accent1"/>
                          </a:solidFill>
                          <a:effectLst/>
                        </a:rPr>
                        <a:t>3</a:t>
                      </a: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l">
                        <a:buNone/>
                      </a:pPr>
                      <a:r>
                        <a:rPr lang="fr-FR" sz="2000" b="0" cap="none" spc="0" dirty="0">
                          <a:solidFill>
                            <a:schemeClr val="tx1"/>
                          </a:solidFill>
                          <a:hlinkClick r:id="rId5" action="ppaction://hlinksldjump">
                            <a:extLst>
                              <a:ext uri="{A12FA001-AC4F-418D-AE19-62706E023703}">
                                <ahyp:hlinkClr xmlns:ahyp="http://schemas.microsoft.com/office/drawing/2018/hyperlinkcolor" val="tx"/>
                              </a:ext>
                            </a:extLst>
                          </a:hlinkClick>
                        </a:rPr>
                        <a:t>Les Catégories</a:t>
                      </a:r>
                      <a:endParaRPr lang="fr-FR" sz="2000" b="0" cap="none" spc="0" dirty="0">
                        <a:solidFill>
                          <a:schemeClr val="tx1"/>
                        </a:solidFill>
                      </a:endParaRP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657951366"/>
                  </a:ext>
                </a:extLst>
              </a:tr>
              <a:tr h="730789">
                <a:tc>
                  <a:txBody>
                    <a:bodyPr/>
                    <a:lstStyle/>
                    <a:p>
                      <a:pPr algn="ctr">
                        <a:buNone/>
                      </a:pPr>
                      <a:r>
                        <a:rPr lang="fr-FR" sz="2500" b="1" cap="none" spc="0" dirty="0">
                          <a:solidFill>
                            <a:schemeClr val="accent1"/>
                          </a:solidFill>
                          <a:effectLst/>
                        </a:rPr>
                        <a:t>4</a:t>
                      </a: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l">
                        <a:buNone/>
                      </a:pPr>
                      <a:r>
                        <a:rPr lang="fr-FR" sz="2000" b="0" cap="none" spc="0" dirty="0">
                          <a:solidFill>
                            <a:schemeClr val="tx1"/>
                          </a:solidFill>
                          <a:hlinkClick r:id="rId6" action="ppaction://hlinksldjump">
                            <a:extLst>
                              <a:ext uri="{A12FA001-AC4F-418D-AE19-62706E023703}">
                                <ahyp:hlinkClr xmlns:ahyp="http://schemas.microsoft.com/office/drawing/2018/hyperlinkcolor" val="tx"/>
                              </a:ext>
                            </a:extLst>
                          </a:hlinkClick>
                        </a:rPr>
                        <a:t>Application</a:t>
                      </a:r>
                      <a:br>
                        <a:rPr lang="fr-FR" sz="1600" b="0" cap="none" spc="0" dirty="0">
                          <a:solidFill>
                            <a:schemeClr val="tx1"/>
                          </a:solidFill>
                        </a:rPr>
                      </a:br>
                      <a:r>
                        <a:rPr lang="fr-FR" sz="1600" b="0" cap="none" spc="0" dirty="0">
                          <a:solidFill>
                            <a:schemeClr val="tx1"/>
                          </a:solidFill>
                          <a:hlinkClick r:id="rId7" action="ppaction://hlinksldjump">
                            <a:extLst>
                              <a:ext uri="{A12FA001-AC4F-418D-AE19-62706E023703}">
                                <ahyp:hlinkClr xmlns:ahyp="http://schemas.microsoft.com/office/drawing/2018/hyperlinkcolor" val="tx"/>
                              </a:ext>
                            </a:extLst>
                          </a:hlinkClick>
                        </a:rPr>
                        <a:t>Handicap Physique</a:t>
                      </a:r>
                      <a:r>
                        <a:rPr lang="fr-FR" sz="1600" b="0" cap="none" spc="0" dirty="0">
                          <a:solidFill>
                            <a:schemeClr val="tx1"/>
                          </a:solidFill>
                        </a:rPr>
                        <a:t> – Handicap Auditif – </a:t>
                      </a:r>
                      <a:r>
                        <a:rPr lang="fr-FR" sz="1600" b="0" cap="none" spc="0" dirty="0">
                          <a:solidFill>
                            <a:schemeClr val="tx1"/>
                          </a:solidFill>
                          <a:hlinkClick r:id="rId8" action="ppaction://hlinksldjump">
                            <a:extLst>
                              <a:ext uri="{A12FA001-AC4F-418D-AE19-62706E023703}">
                                <ahyp:hlinkClr xmlns:ahyp="http://schemas.microsoft.com/office/drawing/2018/hyperlinkcolor" val="tx"/>
                              </a:ext>
                            </a:extLst>
                          </a:hlinkClick>
                        </a:rPr>
                        <a:t>Handicap Visuel</a:t>
                      </a:r>
                      <a:endParaRPr lang="fr-FR" sz="1600" b="0" cap="none" spc="0" dirty="0">
                        <a:solidFill>
                          <a:schemeClr val="tx1"/>
                        </a:solidFill>
                      </a:endParaRP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3933840682"/>
                  </a:ext>
                </a:extLst>
              </a:tr>
              <a:tr h="730789">
                <a:tc>
                  <a:txBody>
                    <a:bodyPr/>
                    <a:lstStyle/>
                    <a:p>
                      <a:pPr algn="ctr">
                        <a:buNone/>
                      </a:pPr>
                      <a:r>
                        <a:rPr lang="fr-FR" sz="2500" b="1" cap="none" spc="0" dirty="0">
                          <a:solidFill>
                            <a:schemeClr val="accent1"/>
                          </a:solidFill>
                          <a:effectLst/>
                        </a:rPr>
                        <a:t>5</a:t>
                      </a: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lgn="l">
                        <a:buNone/>
                      </a:pPr>
                      <a:r>
                        <a:rPr lang="fr-FR" sz="2000" b="0" cap="none" spc="0" dirty="0">
                          <a:solidFill>
                            <a:schemeClr val="tx1"/>
                          </a:solidFill>
                          <a:hlinkClick r:id="rId9" action="ppaction://hlinksldjump">
                            <a:extLst>
                              <a:ext uri="{A12FA001-AC4F-418D-AE19-62706E023703}">
                                <ahyp:hlinkClr xmlns:ahyp="http://schemas.microsoft.com/office/drawing/2018/hyperlinkcolor" val="tx"/>
                              </a:ext>
                            </a:extLst>
                          </a:hlinkClick>
                        </a:rPr>
                        <a:t>Le Tir</a:t>
                      </a:r>
                      <a:endParaRPr lang="fr-FR" sz="2000" b="0" cap="none" spc="0" dirty="0">
                        <a:solidFill>
                          <a:schemeClr val="tx1"/>
                        </a:solidFill>
                      </a:endParaRPr>
                    </a:p>
                  </a:txBody>
                  <a:tcPr marL="108892" marR="108892" marT="108892" marB="108892"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1974900284"/>
                  </a:ext>
                </a:extLst>
              </a:tr>
            </a:tbl>
          </a:graphicData>
        </a:graphic>
      </p:graphicFrame>
      <p:sp>
        <p:nvSpPr>
          <p:cNvPr id="3" name="Espace réservé du numéro de diapositive 2">
            <a:extLst>
              <a:ext uri="{FF2B5EF4-FFF2-40B4-BE49-F238E27FC236}">
                <a16:creationId xmlns:a16="http://schemas.microsoft.com/office/drawing/2014/main" id="{DFCD89B2-FB9E-4C4C-383C-7A076562C7AB}"/>
              </a:ext>
            </a:extLst>
          </p:cNvPr>
          <p:cNvSpPr>
            <a:spLocks noGrp="1"/>
          </p:cNvSpPr>
          <p:nvPr>
            <p:ph type="sldNum" sz="quarter" idx="12"/>
          </p:nvPr>
        </p:nvSpPr>
        <p:spPr/>
        <p:txBody>
          <a:bodyPr/>
          <a:lstStyle/>
          <a:p>
            <a:fld id="{F6E9441E-43A9-43E1-AE71-C14FF4917052}" type="slidenum">
              <a:rPr lang="fr-FR" smtClean="0"/>
              <a:t>2</a:t>
            </a:fld>
            <a:endParaRPr lang="fr-FR" dirty="0"/>
          </a:p>
        </p:txBody>
      </p:sp>
      <p:pic>
        <p:nvPicPr>
          <p:cNvPr id="4" name="Image 3" descr="Une image contenant clipart, illustration&#10;&#10;Le contenu généré par l’IA peut être incorrect.">
            <a:extLst>
              <a:ext uri="{FF2B5EF4-FFF2-40B4-BE49-F238E27FC236}">
                <a16:creationId xmlns:a16="http://schemas.microsoft.com/office/drawing/2014/main" id="{9945BDAC-7E3C-CA00-DEE7-37ACBF42A5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pic>
        <p:nvPicPr>
          <p:cNvPr id="6" name="Image 5">
            <a:extLst>
              <a:ext uri="{FF2B5EF4-FFF2-40B4-BE49-F238E27FC236}">
                <a16:creationId xmlns:a16="http://schemas.microsoft.com/office/drawing/2014/main" id="{B7D658CD-42DE-0C7B-92E3-D6637DC3F07F}"/>
              </a:ext>
            </a:extLst>
          </p:cNvPr>
          <p:cNvPicPr>
            <a:picLocks noChangeAspect="1"/>
          </p:cNvPicPr>
          <p:nvPr/>
        </p:nvPicPr>
        <p:blipFill>
          <a:blip r:embed="rId11" cstate="print"/>
          <a:stretch>
            <a:fillRect/>
          </a:stretch>
        </p:blipFill>
        <p:spPr>
          <a:xfrm rot="415485">
            <a:off x="7066200" y="2421184"/>
            <a:ext cx="3396778" cy="1800000"/>
          </a:xfrm>
          <a:prstGeom prst="rect">
            <a:avLst/>
          </a:prstGeom>
        </p:spPr>
      </p:pic>
    </p:spTree>
    <p:extLst>
      <p:ext uri="{BB962C8B-B14F-4D97-AF65-F5344CB8AC3E}">
        <p14:creationId xmlns:p14="http://schemas.microsoft.com/office/powerpoint/2010/main" val="312796809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EB222-2338-DAEE-F84D-469575BF5A8A}"/>
              </a:ext>
            </a:extLst>
          </p:cNvPr>
          <p:cNvSpPr>
            <a:spLocks noGrp="1"/>
          </p:cNvSpPr>
          <p:nvPr>
            <p:ph type="title"/>
          </p:nvPr>
        </p:nvSpPr>
        <p:spPr>
          <a:xfrm>
            <a:off x="2592925" y="722430"/>
            <a:ext cx="8911687" cy="486935"/>
          </a:xfrm>
        </p:spPr>
        <p:txBody>
          <a:bodyPr>
            <a:normAutofit/>
          </a:bodyPr>
          <a:lstStyle/>
          <a:p>
            <a:r>
              <a:rPr lang="fr-FR" sz="2400" dirty="0"/>
              <a:t>Les catégories motrices</a:t>
            </a:r>
          </a:p>
        </p:txBody>
      </p:sp>
      <p:sp>
        <p:nvSpPr>
          <p:cNvPr id="3" name="Espace réservé du contenu 2">
            <a:extLst>
              <a:ext uri="{FF2B5EF4-FFF2-40B4-BE49-F238E27FC236}">
                <a16:creationId xmlns:a16="http://schemas.microsoft.com/office/drawing/2014/main" id="{D4016E08-613E-1947-3FC7-2F8153D08D26}"/>
              </a:ext>
            </a:extLst>
          </p:cNvPr>
          <p:cNvSpPr>
            <a:spLocks noGrp="1"/>
          </p:cNvSpPr>
          <p:nvPr>
            <p:ph idx="1"/>
          </p:nvPr>
        </p:nvSpPr>
        <p:spPr>
          <a:xfrm>
            <a:off x="2589212" y="1533829"/>
            <a:ext cx="8915400" cy="4519101"/>
          </a:xfrm>
        </p:spPr>
        <p:txBody>
          <a:bodyPr>
            <a:normAutofit/>
          </a:bodyPr>
          <a:lstStyle/>
          <a:p>
            <a:pPr algn="just"/>
            <a:r>
              <a:rPr lang="fr-FR" sz="2000" dirty="0">
                <a:latin typeface="Garamond" panose="02020404030301010803" pitchFamily="18" charset="0"/>
              </a:rPr>
              <a:t>  La catégorie </a:t>
            </a:r>
            <a:r>
              <a:rPr lang="fr-FR" sz="2000" b="1" dirty="0">
                <a:latin typeface="Garamond" panose="02020404030301010803" pitchFamily="18" charset="0"/>
              </a:rPr>
              <a:t>Support</a:t>
            </a:r>
            <a:r>
              <a:rPr lang="fr-FR" sz="2000" dirty="0">
                <a:latin typeface="Garamond" panose="02020404030301010803" pitchFamily="18" charset="0"/>
              </a:rPr>
              <a:t> réservé aux para-archers classifiés en </a:t>
            </a:r>
            <a:r>
              <a:rPr lang="fr-FR" sz="2000" u="sng" dirty="0">
                <a:latin typeface="Garamond" panose="02020404030301010803" pitchFamily="18" charset="0"/>
              </a:rPr>
              <a:t>SUP1</a:t>
            </a:r>
            <a:r>
              <a:rPr lang="fr-FR" sz="2000" dirty="0">
                <a:latin typeface="Garamond" panose="02020404030301010803" pitchFamily="18" charset="0"/>
              </a:rPr>
              <a:t> ou en </a:t>
            </a:r>
            <a:r>
              <a:rPr lang="fr-FR" sz="2000" u="sng" dirty="0">
                <a:latin typeface="Garamond" panose="02020404030301010803" pitchFamily="18" charset="0"/>
              </a:rPr>
              <a:t>SUP2</a:t>
            </a:r>
            <a:r>
              <a:rPr lang="fr-FR" sz="2000" dirty="0">
                <a:latin typeface="Garamond" panose="02020404030301010803" pitchFamily="18" charset="0"/>
              </a:rPr>
              <a:t>.</a:t>
            </a:r>
          </a:p>
          <a:p>
            <a:pPr marL="0" indent="0" algn="just">
              <a:spcBef>
                <a:spcPts val="600"/>
              </a:spcBef>
              <a:buNone/>
            </a:pPr>
            <a:r>
              <a:rPr lang="fr-FR" sz="2000" dirty="0">
                <a:latin typeface="Garamond" panose="02020404030301010803" pitchFamily="18" charset="0"/>
              </a:rPr>
              <a:t>  Les archers de ces catégories ne peuvent pas tenir l’arc sans support et le mettre en tension par leur propre force. Il est nécessaire de placer l’arc dans une potence pour leur permettre l’exécution de leur tir.</a:t>
            </a:r>
          </a:p>
          <a:p>
            <a:pPr marL="0" indent="0" algn="just">
              <a:buNone/>
            </a:pPr>
            <a:endParaRPr lang="fr-FR" sz="2000" dirty="0">
              <a:latin typeface="Garamond" panose="02020404030301010803" pitchFamily="18" charset="0"/>
            </a:endParaRPr>
          </a:p>
          <a:p>
            <a:pPr marL="0" indent="0" algn="just">
              <a:buNone/>
            </a:pPr>
            <a:endParaRPr lang="fr-FR" sz="2000" dirty="0">
              <a:latin typeface="Garamond" panose="02020404030301010803" pitchFamily="18" charset="0"/>
            </a:endParaRPr>
          </a:p>
          <a:p>
            <a:pPr marL="0" indent="0" algn="just">
              <a:buNone/>
            </a:pPr>
            <a:endParaRPr lang="fr-FR" sz="2000" dirty="0">
              <a:latin typeface="Garamond" panose="02020404030301010803" pitchFamily="18" charset="0"/>
            </a:endParaRPr>
          </a:p>
          <a:p>
            <a:pPr algn="just"/>
            <a:r>
              <a:rPr lang="fr-FR" sz="2000" dirty="0">
                <a:latin typeface="Garamond" panose="02020404030301010803" pitchFamily="18" charset="0"/>
              </a:rPr>
              <a:t>  La catégorie </a:t>
            </a:r>
            <a:r>
              <a:rPr lang="fr-FR" sz="2000" b="1" dirty="0">
                <a:latin typeface="Garamond" panose="02020404030301010803" pitchFamily="18" charset="0"/>
              </a:rPr>
              <a:t>fédéral</a:t>
            </a:r>
            <a:r>
              <a:rPr lang="fr-FR" sz="2000" dirty="0">
                <a:latin typeface="Garamond" panose="02020404030301010803" pitchFamily="18" charset="0"/>
              </a:rPr>
              <a:t> réservée aux archers classifiés en </a:t>
            </a:r>
            <a:r>
              <a:rPr lang="fr-FR" sz="2000" u="sng" dirty="0">
                <a:latin typeface="Garamond" panose="02020404030301010803" pitchFamily="18" charset="0"/>
              </a:rPr>
              <a:t>NEI</a:t>
            </a:r>
            <a:r>
              <a:rPr lang="fr-FR" sz="2000" dirty="0">
                <a:latin typeface="Garamond" panose="02020404030301010803" pitchFamily="18" charset="0"/>
              </a:rPr>
              <a:t> (</a:t>
            </a:r>
            <a:r>
              <a:rPr lang="fr-FR" sz="2000" i="1" dirty="0">
                <a:latin typeface="Garamond" panose="02020404030301010803" pitchFamily="18" charset="0"/>
              </a:rPr>
              <a:t>non éligible à l’international</a:t>
            </a:r>
            <a:r>
              <a:rPr lang="fr-FR" sz="2000" dirty="0">
                <a:latin typeface="Garamond" panose="02020404030301010803" pitchFamily="18" charset="0"/>
              </a:rPr>
              <a:t>) ou en </a:t>
            </a:r>
            <a:r>
              <a:rPr lang="fr-FR" sz="2000" u="sng" dirty="0">
                <a:latin typeface="Garamond" panose="02020404030301010803" pitchFamily="18" charset="0"/>
              </a:rPr>
              <a:t>sourds</a:t>
            </a:r>
            <a:r>
              <a:rPr lang="fr-FR" sz="2000" dirty="0">
                <a:latin typeface="Garamond" panose="02020404030301010803" pitchFamily="18" charset="0"/>
              </a:rPr>
              <a:t>. Présente une division arc classique </a:t>
            </a:r>
            <a:r>
              <a:rPr lang="fr-FR" sz="2000" dirty="0">
                <a:highlight>
                  <a:srgbClr val="FFFF00"/>
                </a:highlight>
                <a:latin typeface="Garamond" panose="02020404030301010803" pitchFamily="18" charset="0"/>
              </a:rPr>
              <a:t>et</a:t>
            </a:r>
            <a:r>
              <a:rPr lang="fr-FR" sz="2000" dirty="0">
                <a:latin typeface="Garamond" panose="02020404030301010803" pitchFamily="18" charset="0"/>
              </a:rPr>
              <a:t> une division arc à poulies.</a:t>
            </a:r>
          </a:p>
          <a:p>
            <a:pPr marL="0" indent="0" algn="just">
              <a:spcBef>
                <a:spcPts val="600"/>
              </a:spcBef>
              <a:buNone/>
            </a:pPr>
            <a:r>
              <a:rPr lang="fr-FR" sz="2000" dirty="0">
                <a:latin typeface="Garamond" panose="02020404030301010803" pitchFamily="18" charset="0"/>
              </a:rPr>
              <a:t>  </a:t>
            </a:r>
            <a:r>
              <a:rPr lang="fr-FR" sz="2000" i="1" dirty="0">
                <a:latin typeface="Garamond" panose="02020404030301010803" pitchFamily="18" charset="0"/>
              </a:rPr>
              <a:t>Les archers classifiés en sourds doivent présenter une perte minimale de 55 décibels à la meilleure oreille. </a:t>
            </a:r>
          </a:p>
          <a:p>
            <a:pPr marL="0" indent="0" algn="just">
              <a:buNone/>
            </a:pPr>
            <a:endParaRPr lang="fr-FR" sz="2000" dirty="0">
              <a:latin typeface="Garamond" panose="02020404030301010803" pitchFamily="18" charset="0"/>
            </a:endParaRPr>
          </a:p>
        </p:txBody>
      </p:sp>
      <p:sp>
        <p:nvSpPr>
          <p:cNvPr id="4" name="Espace réservé du numéro de diapositive 3">
            <a:extLst>
              <a:ext uri="{FF2B5EF4-FFF2-40B4-BE49-F238E27FC236}">
                <a16:creationId xmlns:a16="http://schemas.microsoft.com/office/drawing/2014/main" id="{3A75372A-18C4-F36A-D116-4F9368E47B8F}"/>
              </a:ext>
            </a:extLst>
          </p:cNvPr>
          <p:cNvSpPr>
            <a:spLocks noGrp="1"/>
          </p:cNvSpPr>
          <p:nvPr>
            <p:ph type="sldNum" sz="quarter" idx="12"/>
          </p:nvPr>
        </p:nvSpPr>
        <p:spPr/>
        <p:txBody>
          <a:bodyPr/>
          <a:lstStyle/>
          <a:p>
            <a:fld id="{F6E9441E-43A9-43E1-AE71-C14FF4917052}" type="slidenum">
              <a:rPr lang="fr-FR" smtClean="0"/>
              <a:t>20</a:t>
            </a:fld>
            <a:endParaRPr lang="fr-FR" dirty="0"/>
          </a:p>
        </p:txBody>
      </p:sp>
      <p:sp>
        <p:nvSpPr>
          <p:cNvPr id="5" name="Titre 1">
            <a:extLst>
              <a:ext uri="{FF2B5EF4-FFF2-40B4-BE49-F238E27FC236}">
                <a16:creationId xmlns:a16="http://schemas.microsoft.com/office/drawing/2014/main" id="{C19CB5C3-012F-BCAF-A163-C8336693A1FD}"/>
              </a:ext>
            </a:extLst>
          </p:cNvPr>
          <p:cNvSpPr txBox="1">
            <a:spLocks/>
          </p:cNvSpPr>
          <p:nvPr/>
        </p:nvSpPr>
        <p:spPr>
          <a:xfrm>
            <a:off x="2589212" y="3331289"/>
            <a:ext cx="8911687" cy="4869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a:t>La catégorie auditive</a:t>
            </a:r>
          </a:p>
        </p:txBody>
      </p:sp>
    </p:spTree>
    <p:extLst>
      <p:ext uri="{BB962C8B-B14F-4D97-AF65-F5344CB8AC3E}">
        <p14:creationId xmlns:p14="http://schemas.microsoft.com/office/powerpoint/2010/main" val="2083688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E4047-3A95-D818-B8E6-490A99A54423}"/>
              </a:ext>
            </a:extLst>
          </p:cNvPr>
          <p:cNvSpPr>
            <a:spLocks noGrp="1"/>
          </p:cNvSpPr>
          <p:nvPr>
            <p:ph type="title"/>
          </p:nvPr>
        </p:nvSpPr>
        <p:spPr>
          <a:xfrm>
            <a:off x="2592925" y="722430"/>
            <a:ext cx="8911687" cy="526264"/>
          </a:xfrm>
        </p:spPr>
        <p:txBody>
          <a:bodyPr>
            <a:normAutofit/>
          </a:bodyPr>
          <a:lstStyle/>
          <a:p>
            <a:r>
              <a:rPr lang="fr-FR" sz="2400" dirty="0"/>
              <a:t>Les catégories visuelles</a:t>
            </a:r>
          </a:p>
        </p:txBody>
      </p:sp>
      <p:sp>
        <p:nvSpPr>
          <p:cNvPr id="3" name="Espace réservé du contenu 2">
            <a:extLst>
              <a:ext uri="{FF2B5EF4-FFF2-40B4-BE49-F238E27FC236}">
                <a16:creationId xmlns:a16="http://schemas.microsoft.com/office/drawing/2014/main" id="{FDC14099-E5A0-A348-DD92-90586668422D}"/>
              </a:ext>
            </a:extLst>
          </p:cNvPr>
          <p:cNvSpPr>
            <a:spLocks noGrp="1"/>
          </p:cNvSpPr>
          <p:nvPr>
            <p:ph idx="1"/>
          </p:nvPr>
        </p:nvSpPr>
        <p:spPr>
          <a:xfrm>
            <a:off x="2589212" y="1533833"/>
            <a:ext cx="8915400" cy="4837469"/>
          </a:xfrm>
        </p:spPr>
        <p:txBody>
          <a:bodyPr>
            <a:normAutofit/>
          </a:bodyPr>
          <a:lstStyle/>
          <a:p>
            <a:pPr algn="just"/>
            <a:r>
              <a:rPr lang="fr-FR" sz="2000" dirty="0">
                <a:latin typeface="Garamond" panose="02020404030301010803" pitchFamily="18" charset="0"/>
              </a:rPr>
              <a:t>  La catégorie </a:t>
            </a:r>
            <a:r>
              <a:rPr lang="fr-FR" sz="2000" b="1" dirty="0">
                <a:latin typeface="Garamond" panose="02020404030301010803" pitchFamily="18" charset="0"/>
              </a:rPr>
              <a:t>HV1</a:t>
            </a:r>
            <a:r>
              <a:rPr lang="fr-FR" sz="2000" dirty="0">
                <a:latin typeface="Garamond" panose="02020404030301010803" pitchFamily="18" charset="0"/>
              </a:rPr>
              <a:t> tire avec une potence et un masque (</a:t>
            </a:r>
            <a:r>
              <a:rPr lang="fr-FR" sz="2000" dirty="0">
                <a:solidFill>
                  <a:srgbClr val="7030A0"/>
                </a:solidFill>
                <a:latin typeface="Garamond" panose="02020404030301010803" pitchFamily="18" charset="0"/>
              </a:rPr>
              <a:t>obligatoire</a:t>
            </a:r>
            <a:r>
              <a:rPr lang="fr-FR" sz="2000" dirty="0">
                <a:latin typeface="Garamond" panose="02020404030301010803" pitchFamily="18" charset="0"/>
              </a:rPr>
              <a:t>). Elle est ouverte aux personnes tirant avec un arc classique </a:t>
            </a:r>
            <a:r>
              <a:rPr lang="fr-FR" sz="2000" dirty="0">
                <a:highlight>
                  <a:srgbClr val="00FF00"/>
                </a:highlight>
                <a:latin typeface="Garamond" panose="02020404030301010803" pitchFamily="18" charset="0"/>
              </a:rPr>
              <a:t>ou</a:t>
            </a:r>
            <a:r>
              <a:rPr lang="fr-FR" sz="2000" dirty="0">
                <a:latin typeface="Garamond" panose="02020404030301010803" pitchFamily="18" charset="0"/>
              </a:rPr>
              <a:t> avec un arc à poulies.</a:t>
            </a:r>
          </a:p>
          <a:p>
            <a:pPr algn="just"/>
            <a:endParaRPr lang="fr-FR" sz="2000" dirty="0">
              <a:latin typeface="Garamond" panose="02020404030301010803" pitchFamily="18" charset="0"/>
            </a:endParaRPr>
          </a:p>
          <a:p>
            <a:pPr algn="just"/>
            <a:r>
              <a:rPr lang="fr-FR" sz="2000" dirty="0">
                <a:latin typeface="Garamond" panose="02020404030301010803" pitchFamily="18" charset="0"/>
              </a:rPr>
              <a:t>  Les catégories </a:t>
            </a:r>
            <a:r>
              <a:rPr lang="fr-FR" sz="2000" b="1" dirty="0">
                <a:latin typeface="Garamond" panose="02020404030301010803" pitchFamily="18" charset="0"/>
              </a:rPr>
              <a:t>HV2/3</a:t>
            </a:r>
            <a:r>
              <a:rPr lang="fr-FR" sz="2000" dirty="0">
                <a:latin typeface="Garamond" panose="02020404030301010803" pitchFamily="18" charset="0"/>
              </a:rPr>
              <a:t> tirent avec une potence. Elle est ouverte aux personnes tirant avec un arc classique </a:t>
            </a:r>
            <a:r>
              <a:rPr lang="fr-FR" sz="2000" dirty="0">
                <a:highlight>
                  <a:srgbClr val="00FF00"/>
                </a:highlight>
                <a:latin typeface="Garamond" panose="02020404030301010803" pitchFamily="18" charset="0"/>
              </a:rPr>
              <a:t>ou</a:t>
            </a:r>
            <a:r>
              <a:rPr lang="fr-FR" sz="2000" dirty="0">
                <a:latin typeface="Garamond" panose="02020404030301010803" pitchFamily="18" charset="0"/>
              </a:rPr>
              <a:t> avec un arc à poulies.</a:t>
            </a:r>
          </a:p>
          <a:p>
            <a:pPr algn="just"/>
            <a:endParaRPr lang="fr-FR" sz="2000" dirty="0">
              <a:latin typeface="Garamond" panose="02020404030301010803" pitchFamily="18" charset="0"/>
            </a:endParaRPr>
          </a:p>
          <a:p>
            <a:pPr algn="just"/>
            <a:r>
              <a:rPr lang="fr-FR" sz="2000" dirty="0">
                <a:latin typeface="Garamond" panose="02020404030301010803" pitchFamily="18" charset="0"/>
              </a:rPr>
              <a:t>  La catégorie </a:t>
            </a:r>
            <a:r>
              <a:rPr lang="fr-FR" sz="2000" b="1" dirty="0">
                <a:latin typeface="Garamond" panose="02020404030301010803" pitchFamily="18" charset="0"/>
              </a:rPr>
              <a:t>HV Libre </a:t>
            </a:r>
            <a:r>
              <a:rPr lang="fr-FR" sz="2000" dirty="0">
                <a:latin typeface="Garamond" panose="02020404030301010803" pitchFamily="18" charset="0"/>
              </a:rPr>
              <a:t>tire sans potence. Elle présente une division arc classique </a:t>
            </a:r>
            <a:r>
              <a:rPr lang="fr-FR" sz="2000" dirty="0">
                <a:highlight>
                  <a:srgbClr val="FFFF00"/>
                </a:highlight>
                <a:latin typeface="Garamond" panose="02020404030301010803" pitchFamily="18" charset="0"/>
              </a:rPr>
              <a:t>et</a:t>
            </a:r>
            <a:r>
              <a:rPr lang="fr-FR" sz="2000" dirty="0">
                <a:latin typeface="Garamond" panose="02020404030301010803" pitchFamily="18" charset="0"/>
              </a:rPr>
              <a:t> une division arc à poulies.</a:t>
            </a:r>
          </a:p>
          <a:p>
            <a:pPr algn="just"/>
            <a:endParaRPr lang="fr-FR" sz="2000" dirty="0">
              <a:latin typeface="Garamond" panose="02020404030301010803" pitchFamily="18" charset="0"/>
            </a:endParaRPr>
          </a:p>
          <a:p>
            <a:pPr algn="just"/>
            <a:r>
              <a:rPr lang="fr-FR" sz="2000" dirty="0">
                <a:latin typeface="Garamond" panose="02020404030301010803" pitchFamily="18" charset="0"/>
              </a:rPr>
              <a:t>  La catégorie </a:t>
            </a:r>
            <a:r>
              <a:rPr lang="fr-FR" sz="2000" b="1" dirty="0">
                <a:latin typeface="Garamond" panose="02020404030301010803" pitchFamily="18" charset="0"/>
              </a:rPr>
              <a:t>HV-20</a:t>
            </a:r>
            <a:r>
              <a:rPr lang="fr-FR" sz="2000" dirty="0">
                <a:latin typeface="Garamond" panose="02020404030301010803" pitchFamily="18" charset="0"/>
              </a:rPr>
              <a:t> regroupe tous les moins de vingt ans quel que soit leur acuité visuelle.</a:t>
            </a:r>
          </a:p>
          <a:p>
            <a:pPr marL="0" indent="0">
              <a:buNone/>
            </a:pPr>
            <a:endParaRPr lang="fr-FR" dirty="0"/>
          </a:p>
        </p:txBody>
      </p:sp>
      <p:sp>
        <p:nvSpPr>
          <p:cNvPr id="4" name="Espace réservé du numéro de diapositive 3">
            <a:extLst>
              <a:ext uri="{FF2B5EF4-FFF2-40B4-BE49-F238E27FC236}">
                <a16:creationId xmlns:a16="http://schemas.microsoft.com/office/drawing/2014/main" id="{257D9EA0-70F3-6591-1606-B89EF86B53DA}"/>
              </a:ext>
            </a:extLst>
          </p:cNvPr>
          <p:cNvSpPr>
            <a:spLocks noGrp="1"/>
          </p:cNvSpPr>
          <p:nvPr>
            <p:ph type="sldNum" sz="quarter" idx="12"/>
          </p:nvPr>
        </p:nvSpPr>
        <p:spPr/>
        <p:txBody>
          <a:bodyPr/>
          <a:lstStyle/>
          <a:p>
            <a:fld id="{F6E9441E-43A9-43E1-AE71-C14FF4917052}" type="slidenum">
              <a:rPr lang="fr-FR" smtClean="0"/>
              <a:t>21</a:t>
            </a:fld>
            <a:endParaRPr lang="fr-FR" dirty="0"/>
          </a:p>
        </p:txBody>
      </p:sp>
    </p:spTree>
    <p:extLst>
      <p:ext uri="{BB962C8B-B14F-4D97-AF65-F5344CB8AC3E}">
        <p14:creationId xmlns:p14="http://schemas.microsoft.com/office/powerpoint/2010/main" val="2826342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0D9E3-B8AC-AE59-A319-276937AD99DE}"/>
              </a:ext>
            </a:extLst>
          </p:cNvPr>
          <p:cNvSpPr>
            <a:spLocks noGrp="1"/>
          </p:cNvSpPr>
          <p:nvPr>
            <p:ph type="title"/>
          </p:nvPr>
        </p:nvSpPr>
        <p:spPr>
          <a:xfrm>
            <a:off x="2592925" y="722430"/>
            <a:ext cx="8911687" cy="477103"/>
          </a:xfrm>
        </p:spPr>
        <p:txBody>
          <a:bodyPr>
            <a:normAutofit/>
          </a:bodyPr>
          <a:lstStyle/>
          <a:p>
            <a:r>
              <a:rPr lang="fr-FR" sz="2400" dirty="0"/>
              <a:t>Les catégories dans les différentes disciplines</a:t>
            </a:r>
          </a:p>
        </p:txBody>
      </p:sp>
      <p:sp>
        <p:nvSpPr>
          <p:cNvPr id="8" name="Espace réservé du numéro de diapositive 7">
            <a:extLst>
              <a:ext uri="{FF2B5EF4-FFF2-40B4-BE49-F238E27FC236}">
                <a16:creationId xmlns:a16="http://schemas.microsoft.com/office/drawing/2014/main" id="{9FE927F2-6089-4C68-58F5-19A830E5203C}"/>
              </a:ext>
            </a:extLst>
          </p:cNvPr>
          <p:cNvSpPr>
            <a:spLocks noGrp="1"/>
          </p:cNvSpPr>
          <p:nvPr>
            <p:ph type="sldNum" sz="quarter" idx="12"/>
          </p:nvPr>
        </p:nvSpPr>
        <p:spPr/>
        <p:txBody>
          <a:bodyPr/>
          <a:lstStyle/>
          <a:p>
            <a:fld id="{F6E9441E-43A9-43E1-AE71-C14FF4917052}" type="slidenum">
              <a:rPr lang="fr-FR" smtClean="0"/>
              <a:t>22</a:t>
            </a:fld>
            <a:endParaRPr lang="fr-FR" dirty="0"/>
          </a:p>
        </p:txBody>
      </p:sp>
      <p:pic>
        <p:nvPicPr>
          <p:cNvPr id="1028" name="Picture 4">
            <a:extLst>
              <a:ext uri="{FF2B5EF4-FFF2-40B4-BE49-F238E27FC236}">
                <a16:creationId xmlns:a16="http://schemas.microsoft.com/office/drawing/2014/main" id="{14DFA94B-834E-D14B-D50D-3E980FD27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53977"/>
            <a:ext cx="5716613" cy="46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222B8F7D-30E6-E2AE-BBE3-CBBD391A8C18}"/>
              </a:ext>
            </a:extLst>
          </p:cNvPr>
          <p:cNvPicPr>
            <a:picLocks noChangeAspect="1"/>
          </p:cNvPicPr>
          <p:nvPr/>
        </p:nvPicPr>
        <p:blipFill>
          <a:blip r:embed="rId4"/>
          <a:stretch>
            <a:fillRect/>
          </a:stretch>
        </p:blipFill>
        <p:spPr>
          <a:xfrm>
            <a:off x="270244" y="1453977"/>
            <a:ext cx="5716611" cy="4680000"/>
          </a:xfrm>
          <a:prstGeom prst="rect">
            <a:avLst/>
          </a:prstGeom>
        </p:spPr>
      </p:pic>
      <p:sp>
        <p:nvSpPr>
          <p:cNvPr id="4" name="Rectangle 3">
            <a:extLst>
              <a:ext uri="{FF2B5EF4-FFF2-40B4-BE49-F238E27FC236}">
                <a16:creationId xmlns:a16="http://schemas.microsoft.com/office/drawing/2014/main" id="{01431B0E-1020-21D5-E57A-D89BBE79CFAB}"/>
              </a:ext>
            </a:extLst>
          </p:cNvPr>
          <p:cNvSpPr/>
          <p:nvPr/>
        </p:nvSpPr>
        <p:spPr>
          <a:xfrm>
            <a:off x="270244" y="1229350"/>
            <a:ext cx="5716800" cy="20781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FA6E29A-B78F-87AF-FE04-9E4EEA01BB96}"/>
              </a:ext>
            </a:extLst>
          </p:cNvPr>
          <p:cNvSpPr/>
          <p:nvPr/>
        </p:nvSpPr>
        <p:spPr>
          <a:xfrm>
            <a:off x="6095813" y="1239289"/>
            <a:ext cx="5716800" cy="20781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FF00"/>
              </a:highlight>
            </a:endParaRPr>
          </a:p>
        </p:txBody>
      </p:sp>
    </p:spTree>
    <p:extLst>
      <p:ext uri="{BB962C8B-B14F-4D97-AF65-F5344CB8AC3E}">
        <p14:creationId xmlns:p14="http://schemas.microsoft.com/office/powerpoint/2010/main" val="4043347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88EAD8B-55D0-E060-9942-4CF97199C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55570"/>
            <a:ext cx="5716613"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AB4A2088-EB3D-85F9-18B8-77537A778AB6}"/>
              </a:ext>
            </a:extLst>
          </p:cNvPr>
          <p:cNvSpPr txBox="1">
            <a:spLocks/>
          </p:cNvSpPr>
          <p:nvPr/>
        </p:nvSpPr>
        <p:spPr>
          <a:xfrm>
            <a:off x="2592925" y="722430"/>
            <a:ext cx="8911687" cy="47710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a:t>Les catégories dans les différentes disciplines</a:t>
            </a:r>
          </a:p>
        </p:txBody>
      </p:sp>
      <p:pic>
        <p:nvPicPr>
          <p:cNvPr id="1026" name="Picture 2">
            <a:extLst>
              <a:ext uri="{FF2B5EF4-FFF2-40B4-BE49-F238E27FC236}">
                <a16:creationId xmlns:a16="http://schemas.microsoft.com/office/drawing/2014/main" id="{B64556E9-D102-16E6-F3FA-230485931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49" y="1455570"/>
            <a:ext cx="5716611" cy="4680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7">
            <a:extLst>
              <a:ext uri="{FF2B5EF4-FFF2-40B4-BE49-F238E27FC236}">
                <a16:creationId xmlns:a16="http://schemas.microsoft.com/office/drawing/2014/main" id="{70FF2B69-A791-F68C-4387-A6E4468576CF}"/>
              </a:ext>
            </a:extLst>
          </p:cNvPr>
          <p:cNvCxnSpPr/>
          <p:nvPr/>
        </p:nvCxnSpPr>
        <p:spPr>
          <a:xfrm flipV="1">
            <a:off x="6420465" y="2310581"/>
            <a:ext cx="747251" cy="3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93585C2-C6D1-109E-D68D-7B1A2D519534}"/>
              </a:ext>
            </a:extLst>
          </p:cNvPr>
          <p:cNvCxnSpPr/>
          <p:nvPr/>
        </p:nvCxnSpPr>
        <p:spPr>
          <a:xfrm flipV="1">
            <a:off x="6435212" y="2767778"/>
            <a:ext cx="747251" cy="383458"/>
          </a:xfrm>
          <a:prstGeom prst="line">
            <a:avLst/>
          </a:prstGeom>
        </p:spPr>
        <p:style>
          <a:lnRef idx="1">
            <a:schemeClr val="accent1"/>
          </a:lnRef>
          <a:fillRef idx="0">
            <a:schemeClr val="accent1"/>
          </a:fillRef>
          <a:effectRef idx="0">
            <a:schemeClr val="accent1"/>
          </a:effectRef>
          <a:fontRef idx="minor">
            <a:schemeClr val="tx1"/>
          </a:fontRef>
        </p:style>
      </p:cxnSp>
      <p:sp>
        <p:nvSpPr>
          <p:cNvPr id="10" name="Espace réservé du numéro de diapositive 9">
            <a:extLst>
              <a:ext uri="{FF2B5EF4-FFF2-40B4-BE49-F238E27FC236}">
                <a16:creationId xmlns:a16="http://schemas.microsoft.com/office/drawing/2014/main" id="{A90EEF1E-ED19-2063-B9DE-544D9EC4336A}"/>
              </a:ext>
            </a:extLst>
          </p:cNvPr>
          <p:cNvSpPr>
            <a:spLocks noGrp="1"/>
          </p:cNvSpPr>
          <p:nvPr>
            <p:ph type="sldNum" sz="quarter" idx="12"/>
          </p:nvPr>
        </p:nvSpPr>
        <p:spPr/>
        <p:txBody>
          <a:bodyPr/>
          <a:lstStyle/>
          <a:p>
            <a:fld id="{F6E9441E-43A9-43E1-AE71-C14FF4917052}" type="slidenum">
              <a:rPr lang="fr-FR" smtClean="0"/>
              <a:t>23</a:t>
            </a:fld>
            <a:endParaRPr lang="fr-FR" dirty="0"/>
          </a:p>
        </p:txBody>
      </p:sp>
      <p:sp>
        <p:nvSpPr>
          <p:cNvPr id="2" name="Rectangle 1">
            <a:extLst>
              <a:ext uri="{FF2B5EF4-FFF2-40B4-BE49-F238E27FC236}">
                <a16:creationId xmlns:a16="http://schemas.microsoft.com/office/drawing/2014/main" id="{8C64C6CD-88B4-5B21-D533-F1EBCFA2DA72}"/>
              </a:ext>
            </a:extLst>
          </p:cNvPr>
          <p:cNvSpPr/>
          <p:nvPr/>
        </p:nvSpPr>
        <p:spPr>
          <a:xfrm>
            <a:off x="270244" y="1229350"/>
            <a:ext cx="5716800" cy="20781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1B2842DD-7FFC-ABA7-EB1F-EE2AC1640E43}"/>
              </a:ext>
            </a:extLst>
          </p:cNvPr>
          <p:cNvSpPr/>
          <p:nvPr/>
        </p:nvSpPr>
        <p:spPr>
          <a:xfrm>
            <a:off x="6095813" y="1239289"/>
            <a:ext cx="5716800" cy="20781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FF00"/>
              </a:highlight>
            </a:endParaRPr>
          </a:p>
        </p:txBody>
      </p:sp>
    </p:spTree>
    <p:extLst>
      <p:ext uri="{BB962C8B-B14F-4D97-AF65-F5344CB8AC3E}">
        <p14:creationId xmlns:p14="http://schemas.microsoft.com/office/powerpoint/2010/main" val="2586710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039ABD3-4E38-F707-3465-4935AE290C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7930" y="1455570"/>
            <a:ext cx="5716613" cy="4680000"/>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numéro de diapositive 11">
            <a:extLst>
              <a:ext uri="{FF2B5EF4-FFF2-40B4-BE49-F238E27FC236}">
                <a16:creationId xmlns:a16="http://schemas.microsoft.com/office/drawing/2014/main" id="{1990B5B6-82EF-0683-785C-D5210E67FD26}"/>
              </a:ext>
            </a:extLst>
          </p:cNvPr>
          <p:cNvSpPr>
            <a:spLocks noGrp="1"/>
          </p:cNvSpPr>
          <p:nvPr>
            <p:ph type="sldNum" sz="quarter" idx="12"/>
          </p:nvPr>
        </p:nvSpPr>
        <p:spPr/>
        <p:txBody>
          <a:bodyPr/>
          <a:lstStyle/>
          <a:p>
            <a:fld id="{F6E9441E-43A9-43E1-AE71-C14FF4917052}" type="slidenum">
              <a:rPr lang="fr-FR" smtClean="0"/>
              <a:t>24</a:t>
            </a:fld>
            <a:endParaRPr lang="fr-FR" dirty="0"/>
          </a:p>
        </p:txBody>
      </p:sp>
      <p:pic>
        <p:nvPicPr>
          <p:cNvPr id="3076" name="Picture 4">
            <a:extLst>
              <a:ext uri="{FF2B5EF4-FFF2-40B4-BE49-F238E27FC236}">
                <a16:creationId xmlns:a16="http://schemas.microsoft.com/office/drawing/2014/main" id="{D01131A5-0F9C-7BC6-7D9A-9A43AFA16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55570"/>
            <a:ext cx="5716612"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07E3754B-7D4E-7440-2B52-525FB449FCAB}"/>
              </a:ext>
            </a:extLst>
          </p:cNvPr>
          <p:cNvSpPr txBox="1">
            <a:spLocks/>
          </p:cNvSpPr>
          <p:nvPr/>
        </p:nvSpPr>
        <p:spPr>
          <a:xfrm>
            <a:off x="2592925" y="722430"/>
            <a:ext cx="8911687" cy="47710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a:t>Les catégories dans les différentes disciplines</a:t>
            </a:r>
          </a:p>
        </p:txBody>
      </p:sp>
      <p:cxnSp>
        <p:nvCxnSpPr>
          <p:cNvPr id="4" name="Connecteur droit 3">
            <a:extLst>
              <a:ext uri="{FF2B5EF4-FFF2-40B4-BE49-F238E27FC236}">
                <a16:creationId xmlns:a16="http://schemas.microsoft.com/office/drawing/2014/main" id="{F5CC1C13-347F-E202-18B1-F7AEF74A8CB4}"/>
              </a:ext>
            </a:extLst>
          </p:cNvPr>
          <p:cNvCxnSpPr/>
          <p:nvPr/>
        </p:nvCxnSpPr>
        <p:spPr>
          <a:xfrm flipV="1">
            <a:off x="6420465" y="3224982"/>
            <a:ext cx="747251" cy="3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111BB6F8-DEB4-425E-63FC-2FD99E119470}"/>
              </a:ext>
            </a:extLst>
          </p:cNvPr>
          <p:cNvCxnSpPr/>
          <p:nvPr/>
        </p:nvCxnSpPr>
        <p:spPr>
          <a:xfrm flipV="1">
            <a:off x="6425380" y="4114802"/>
            <a:ext cx="747251" cy="3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C34D3F08-B49A-5120-3927-854DD98084EF}"/>
              </a:ext>
            </a:extLst>
          </p:cNvPr>
          <p:cNvCxnSpPr/>
          <p:nvPr/>
        </p:nvCxnSpPr>
        <p:spPr>
          <a:xfrm flipV="1">
            <a:off x="6420465" y="4572002"/>
            <a:ext cx="747251" cy="3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4C73AC85-1DB9-FA62-84D8-F7A798010044}"/>
              </a:ext>
            </a:extLst>
          </p:cNvPr>
          <p:cNvCxnSpPr/>
          <p:nvPr/>
        </p:nvCxnSpPr>
        <p:spPr>
          <a:xfrm flipV="1">
            <a:off x="6425379" y="5019371"/>
            <a:ext cx="747251" cy="3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65B5E78-9F0D-2EA4-A18B-47A0208357E8}"/>
              </a:ext>
            </a:extLst>
          </p:cNvPr>
          <p:cNvCxnSpPr/>
          <p:nvPr/>
        </p:nvCxnSpPr>
        <p:spPr>
          <a:xfrm flipV="1">
            <a:off x="6420465" y="5476573"/>
            <a:ext cx="747251" cy="383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676E1A46-03D0-092E-AC92-0437758CE41B}"/>
              </a:ext>
            </a:extLst>
          </p:cNvPr>
          <p:cNvCxnSpPr/>
          <p:nvPr/>
        </p:nvCxnSpPr>
        <p:spPr>
          <a:xfrm flipV="1">
            <a:off x="452284" y="4395019"/>
            <a:ext cx="884903" cy="491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20492AA-EE43-C31C-68B8-1F2D70058CF8}"/>
              </a:ext>
            </a:extLst>
          </p:cNvPr>
          <p:cNvCxnSpPr/>
          <p:nvPr/>
        </p:nvCxnSpPr>
        <p:spPr>
          <a:xfrm flipV="1">
            <a:off x="417873" y="4980038"/>
            <a:ext cx="884903" cy="491613"/>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5552A4-3C80-AC55-45F4-AA8471C74B4A}"/>
              </a:ext>
            </a:extLst>
          </p:cNvPr>
          <p:cNvSpPr/>
          <p:nvPr/>
        </p:nvSpPr>
        <p:spPr>
          <a:xfrm>
            <a:off x="270244" y="1229350"/>
            <a:ext cx="5716800" cy="20781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01B9E985-C60B-C585-86EB-18C0F9E33124}"/>
              </a:ext>
            </a:extLst>
          </p:cNvPr>
          <p:cNvSpPr/>
          <p:nvPr/>
        </p:nvSpPr>
        <p:spPr>
          <a:xfrm>
            <a:off x="6095813" y="1239289"/>
            <a:ext cx="5716800" cy="20781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FF00"/>
              </a:highlight>
            </a:endParaRPr>
          </a:p>
        </p:txBody>
      </p:sp>
    </p:spTree>
    <p:extLst>
      <p:ext uri="{BB962C8B-B14F-4D97-AF65-F5344CB8AC3E}">
        <p14:creationId xmlns:p14="http://schemas.microsoft.com/office/powerpoint/2010/main" val="3840223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dirty="0"/>
            </a:p>
          </p:txBody>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dirty="0"/>
            </a:p>
          </p:txBody>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dirty="0"/>
            </a:p>
          </p:txBody>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dirty="0"/>
            </a:p>
          </p:txBody>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dirty="0"/>
            </a:p>
          </p:txBody>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dirty="0"/>
            </a:p>
          </p:txBody>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dirty="0"/>
            </a:p>
          </p:txBody>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dirty="0"/>
            </a:p>
          </p:txBody>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dirty="0"/>
            </a:p>
          </p:txBody>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dirty="0"/>
            </a:p>
          </p:txBody>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dirty="0"/>
            </a:p>
          </p:txBody>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dirty="0"/>
            </a:p>
          </p:txBody>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dirty="0"/>
            </a:p>
          </p:txBody>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dirty="0"/>
            </a:p>
          </p:txBody>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dirty="0"/>
            </a:p>
          </p:txBody>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dirty="0"/>
            </a:p>
          </p:txBody>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dirty="0"/>
            </a:p>
          </p:txBody>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dirty="0"/>
            </a:p>
          </p:txBody>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dirty="0"/>
            </a:p>
          </p:txBody>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dirty="0"/>
            </a:p>
          </p:txBody>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dirty="0"/>
            </a:p>
          </p:txBody>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dirty="0"/>
            </a:p>
          </p:txBody>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dirty="0"/>
            </a:p>
          </p:txBody>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dirty="0"/>
            </a:p>
          </p:txBody>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4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dirty="0"/>
          </a:p>
        </p:txBody>
      </p:sp>
      <p:sp useBgFill="1">
        <p:nvSpPr>
          <p:cNvPr id="43" name="Rectangle 42">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G_5249">
            <a:extLst>
              <a:ext uri="{FF2B5EF4-FFF2-40B4-BE49-F238E27FC236}">
                <a16:creationId xmlns:a16="http://schemas.microsoft.com/office/drawing/2014/main" id="{6F45231A-6EEF-BC8C-94CE-433D55D87B11}"/>
              </a:ext>
            </a:extLst>
          </p:cNvPr>
          <p:cNvPicPr>
            <a:picLocks noChangeAspect="1" noChangeArrowheads="1"/>
          </p:cNvPicPr>
          <p:nvPr/>
        </p:nvPicPr>
        <p:blipFill>
          <a:blip r:embed="rId3">
            <a:duotone>
              <a:schemeClr val="bg2">
                <a:shade val="45000"/>
                <a:satMod val="135000"/>
              </a:schemeClr>
              <a:prstClr val="white"/>
            </a:duotone>
            <a:alphaModFix amt="40000"/>
          </a:blip>
          <a:srcRect t="8163"/>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270D15F9-A81A-C565-E2ED-876D57C42F46}"/>
              </a:ext>
            </a:extLst>
          </p:cNvPr>
          <p:cNvSpPr>
            <a:spLocks noGrp="1"/>
          </p:cNvSpPr>
          <p:nvPr>
            <p:ph type="title"/>
          </p:nvPr>
        </p:nvSpPr>
        <p:spPr>
          <a:xfrm>
            <a:off x="2589213" y="2514600"/>
            <a:ext cx="8915399" cy="2262781"/>
          </a:xfrm>
        </p:spPr>
        <p:txBody>
          <a:bodyPr vert="horz" lIns="91440" tIns="45720" rIns="91440" bIns="45720" rtlCol="0" anchor="b">
            <a:normAutofit/>
          </a:bodyPr>
          <a:lstStyle/>
          <a:p>
            <a:r>
              <a:rPr lang="en-US" sz="5400" dirty="0"/>
              <a:t>Application</a:t>
            </a:r>
          </a:p>
        </p:txBody>
      </p:sp>
      <p:sp>
        <p:nvSpPr>
          <p:cNvPr id="3" name="Espace réservé du texte 2">
            <a:extLst>
              <a:ext uri="{FF2B5EF4-FFF2-40B4-BE49-F238E27FC236}">
                <a16:creationId xmlns:a16="http://schemas.microsoft.com/office/drawing/2014/main" id="{6989AA6F-3CF0-FF58-FA06-1605FE5EF158}"/>
              </a:ext>
            </a:extLst>
          </p:cNvPr>
          <p:cNvSpPr>
            <a:spLocks noGrp="1"/>
          </p:cNvSpPr>
          <p:nvPr>
            <p:ph type="body" idx="1"/>
          </p:nvPr>
        </p:nvSpPr>
        <p:spPr>
          <a:xfrm>
            <a:off x="2589213" y="4777379"/>
            <a:ext cx="8915399" cy="1126283"/>
          </a:xfrm>
        </p:spPr>
        <p:txBody>
          <a:bodyPr vert="horz" lIns="91440" tIns="45720" rIns="91440" bIns="45720" rtlCol="0" anchor="t">
            <a:normAutofit/>
          </a:bodyPr>
          <a:lstStyle/>
          <a:p>
            <a:r>
              <a:rPr lang="en-US" sz="1800" dirty="0"/>
              <a:t>Règlement Sportif et d’Arbitrage</a:t>
            </a:r>
          </a:p>
        </p:txBody>
      </p:sp>
      <p:grpSp>
        <p:nvGrpSpPr>
          <p:cNvPr id="45" name="Group 44">
            <a:extLst>
              <a:ext uri="{FF2B5EF4-FFF2-40B4-BE49-F238E27FC236}">
                <a16:creationId xmlns:a16="http://schemas.microsoft.com/office/drawing/2014/main" id="{065753F1-EEE2-45ED-88A1-ECB4A495D0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6" name="Freeform 27">
              <a:extLst>
                <a:ext uri="{FF2B5EF4-FFF2-40B4-BE49-F238E27FC236}">
                  <a16:creationId xmlns:a16="http://schemas.microsoft.com/office/drawing/2014/main" id="{3E3E7343-7B0A-4265-B9DA-56CE35551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dirty="0"/>
            </a:p>
          </p:txBody>
        </p:sp>
        <p:sp>
          <p:nvSpPr>
            <p:cNvPr id="47" name="Freeform 28">
              <a:extLst>
                <a:ext uri="{FF2B5EF4-FFF2-40B4-BE49-F238E27FC236}">
                  <a16:creationId xmlns:a16="http://schemas.microsoft.com/office/drawing/2014/main" id="{608D2FF5-E7CA-448D-8B61-42FAA7A0C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dirty="0"/>
            </a:p>
          </p:txBody>
        </p:sp>
        <p:sp>
          <p:nvSpPr>
            <p:cNvPr id="48" name="Freeform 29">
              <a:extLst>
                <a:ext uri="{FF2B5EF4-FFF2-40B4-BE49-F238E27FC236}">
                  <a16:creationId xmlns:a16="http://schemas.microsoft.com/office/drawing/2014/main" id="{DC186DC7-6F76-40B7-8268-20660160E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dirty="0"/>
            </a:p>
          </p:txBody>
        </p:sp>
        <p:sp>
          <p:nvSpPr>
            <p:cNvPr id="49" name="Freeform 30">
              <a:extLst>
                <a:ext uri="{FF2B5EF4-FFF2-40B4-BE49-F238E27FC236}">
                  <a16:creationId xmlns:a16="http://schemas.microsoft.com/office/drawing/2014/main" id="{4C8DDEC4-2C9A-4271-BBB3-577233F2E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dirty="0"/>
            </a:p>
          </p:txBody>
        </p:sp>
        <p:sp>
          <p:nvSpPr>
            <p:cNvPr id="50" name="Freeform 31">
              <a:extLst>
                <a:ext uri="{FF2B5EF4-FFF2-40B4-BE49-F238E27FC236}">
                  <a16:creationId xmlns:a16="http://schemas.microsoft.com/office/drawing/2014/main" id="{D8DB0C2B-A79C-421F-88AB-DC7B12527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dirty="0"/>
            </a:p>
          </p:txBody>
        </p:sp>
        <p:sp>
          <p:nvSpPr>
            <p:cNvPr id="51" name="Freeform 32">
              <a:extLst>
                <a:ext uri="{FF2B5EF4-FFF2-40B4-BE49-F238E27FC236}">
                  <a16:creationId xmlns:a16="http://schemas.microsoft.com/office/drawing/2014/main" id="{B3BC96E3-7FEF-4BFD-8E2C-028CB3772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dirty="0"/>
            </a:p>
          </p:txBody>
        </p:sp>
        <p:sp>
          <p:nvSpPr>
            <p:cNvPr id="52" name="Freeform 33">
              <a:extLst>
                <a:ext uri="{FF2B5EF4-FFF2-40B4-BE49-F238E27FC236}">
                  <a16:creationId xmlns:a16="http://schemas.microsoft.com/office/drawing/2014/main" id="{E7ED35DB-BAAE-4771-A0A0-65647ACC5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dirty="0"/>
            </a:p>
          </p:txBody>
        </p:sp>
        <p:sp>
          <p:nvSpPr>
            <p:cNvPr id="53" name="Freeform 34">
              <a:extLst>
                <a:ext uri="{FF2B5EF4-FFF2-40B4-BE49-F238E27FC236}">
                  <a16:creationId xmlns:a16="http://schemas.microsoft.com/office/drawing/2014/main" id="{4407B080-4ED5-43EB-8CCE-B43B336EF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dirty="0"/>
            </a:p>
          </p:txBody>
        </p:sp>
        <p:sp>
          <p:nvSpPr>
            <p:cNvPr id="54" name="Freeform 35">
              <a:extLst>
                <a:ext uri="{FF2B5EF4-FFF2-40B4-BE49-F238E27FC236}">
                  <a16:creationId xmlns:a16="http://schemas.microsoft.com/office/drawing/2014/main" id="{8C10C675-F599-45D3-8177-D7F7DEC1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dirty="0"/>
            </a:p>
          </p:txBody>
        </p:sp>
        <p:sp>
          <p:nvSpPr>
            <p:cNvPr id="55" name="Freeform 36">
              <a:extLst>
                <a:ext uri="{FF2B5EF4-FFF2-40B4-BE49-F238E27FC236}">
                  <a16:creationId xmlns:a16="http://schemas.microsoft.com/office/drawing/2014/main" id="{E2566A74-B9B1-469F-A373-3B3C60175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dirty="0"/>
            </a:p>
          </p:txBody>
        </p:sp>
        <p:sp>
          <p:nvSpPr>
            <p:cNvPr id="56" name="Freeform 37">
              <a:extLst>
                <a:ext uri="{FF2B5EF4-FFF2-40B4-BE49-F238E27FC236}">
                  <a16:creationId xmlns:a16="http://schemas.microsoft.com/office/drawing/2014/main" id="{D108E5CB-8D77-4568-B6FF-2C3032134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dirty="0"/>
            </a:p>
          </p:txBody>
        </p:sp>
        <p:sp>
          <p:nvSpPr>
            <p:cNvPr id="57" name="Freeform 38">
              <a:extLst>
                <a:ext uri="{FF2B5EF4-FFF2-40B4-BE49-F238E27FC236}">
                  <a16:creationId xmlns:a16="http://schemas.microsoft.com/office/drawing/2014/main" id="{7D8349D8-2AE2-4C78-84ED-22125F147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dirty="0"/>
            </a:p>
          </p:txBody>
        </p:sp>
      </p:grpSp>
      <p:sp>
        <p:nvSpPr>
          <p:cNvPr id="59" name="Rectangle 58">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61"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dirty="0"/>
          </a:p>
        </p:txBody>
      </p:sp>
      <p:sp>
        <p:nvSpPr>
          <p:cNvPr id="4" name="Espace réservé du numéro de diapositive 3">
            <a:extLst>
              <a:ext uri="{FF2B5EF4-FFF2-40B4-BE49-F238E27FC236}">
                <a16:creationId xmlns:a16="http://schemas.microsoft.com/office/drawing/2014/main" id="{D9D8521B-352A-0950-9FF0-7ED751DF977D}"/>
              </a:ext>
            </a:extLst>
          </p:cNvPr>
          <p:cNvSpPr>
            <a:spLocks noGrp="1"/>
          </p:cNvSpPr>
          <p:nvPr>
            <p:ph type="sldNum" sz="quarter" idx="12"/>
          </p:nvPr>
        </p:nvSpPr>
        <p:spPr>
          <a:xfrm>
            <a:off x="531812" y="4529540"/>
            <a:ext cx="779767" cy="365125"/>
          </a:xfrm>
        </p:spPr>
        <p:txBody>
          <a:bodyPr vert="horz" lIns="91440" tIns="45720" rIns="91440" bIns="45720" rtlCol="0" anchor="ctr">
            <a:normAutofit/>
          </a:bodyPr>
          <a:lstStyle/>
          <a:p>
            <a:pPr defTabSz="914400">
              <a:lnSpc>
                <a:spcPct val="90000"/>
              </a:lnSpc>
              <a:spcAft>
                <a:spcPts val="600"/>
              </a:spcAft>
            </a:pPr>
            <a:fld id="{F6E9441E-43A9-43E1-AE71-C14FF4917052}" type="slidenum">
              <a:rPr lang="en-US" sz="1900" smtClean="0"/>
              <a:pPr defTabSz="914400">
                <a:lnSpc>
                  <a:spcPct val="90000"/>
                </a:lnSpc>
                <a:spcAft>
                  <a:spcPts val="600"/>
                </a:spcAft>
              </a:pPr>
              <a:t>25</a:t>
            </a:fld>
            <a:endParaRPr lang="en-US" sz="1900" dirty="0"/>
          </a:p>
        </p:txBody>
      </p:sp>
      <p:pic>
        <p:nvPicPr>
          <p:cNvPr id="5" name="Image 4" descr="Une image contenant clipart, illustration&#10;&#10;Le contenu généré par l’IA peut être incorrect.">
            <a:extLst>
              <a:ext uri="{FF2B5EF4-FFF2-40B4-BE49-F238E27FC236}">
                <a16:creationId xmlns:a16="http://schemas.microsoft.com/office/drawing/2014/main" id="{AC013921-B361-D60C-E580-7551CE74F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spTree>
    <p:extLst>
      <p:ext uri="{BB962C8B-B14F-4D97-AF65-F5344CB8AC3E}">
        <p14:creationId xmlns:p14="http://schemas.microsoft.com/office/powerpoint/2010/main" val="332266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7AE37-A261-C4DF-FA48-8C6E7E0DABCD}"/>
              </a:ext>
            </a:extLst>
          </p:cNvPr>
          <p:cNvSpPr>
            <a:spLocks noGrp="1"/>
          </p:cNvSpPr>
          <p:nvPr>
            <p:ph type="title"/>
          </p:nvPr>
        </p:nvSpPr>
        <p:spPr/>
        <p:txBody>
          <a:bodyPr>
            <a:normAutofit/>
          </a:bodyPr>
          <a:lstStyle/>
          <a:p>
            <a:r>
              <a:rPr lang="fr-FR" sz="3200" dirty="0"/>
              <a:t>A.4 Le Règlement concernant la Tenue</a:t>
            </a:r>
          </a:p>
        </p:txBody>
      </p:sp>
      <p:sp>
        <p:nvSpPr>
          <p:cNvPr id="3" name="Espace réservé du contenu 2">
            <a:extLst>
              <a:ext uri="{FF2B5EF4-FFF2-40B4-BE49-F238E27FC236}">
                <a16:creationId xmlns:a16="http://schemas.microsoft.com/office/drawing/2014/main" id="{2CBCDC2C-0224-AF5D-D390-287057DCCFDF}"/>
              </a:ext>
            </a:extLst>
          </p:cNvPr>
          <p:cNvSpPr>
            <a:spLocks noGrp="1"/>
          </p:cNvSpPr>
          <p:nvPr>
            <p:ph idx="1"/>
          </p:nvPr>
        </p:nvSpPr>
        <p:spPr>
          <a:xfrm>
            <a:off x="2589212" y="2133600"/>
            <a:ext cx="8915400" cy="1799303"/>
          </a:xfrm>
        </p:spPr>
        <p:txBody>
          <a:bodyPr>
            <a:normAutofit/>
          </a:bodyPr>
          <a:lstStyle/>
          <a:p>
            <a:pPr algn="just"/>
            <a:r>
              <a:rPr lang="fr-FR" sz="2400" dirty="0">
                <a:latin typeface="Garamond" panose="02020404030301010803" pitchFamily="18" charset="0"/>
              </a:rPr>
              <a:t>  La tenue doit être conforme à celle prévue pour le TAE ou le Tir à 18 mètres (</a:t>
            </a:r>
            <a:r>
              <a:rPr lang="fr-FR" sz="2400" dirty="0">
                <a:solidFill>
                  <a:srgbClr val="7030A0"/>
                </a:solidFill>
                <a:latin typeface="Garamond" panose="02020404030301010803" pitchFamily="18" charset="0"/>
              </a:rPr>
              <a:t>Cf Article C12 des Règlements généraux</a:t>
            </a:r>
            <a:r>
              <a:rPr lang="fr-FR" sz="2400" dirty="0">
                <a:latin typeface="Garamond" panose="02020404030301010803" pitchFamily="18" charset="0"/>
              </a:rPr>
              <a:t>).</a:t>
            </a:r>
          </a:p>
          <a:p>
            <a:pPr algn="just"/>
            <a:r>
              <a:rPr lang="fr-FR" sz="2400" dirty="0">
                <a:latin typeface="Garamond" panose="02020404030301010803" pitchFamily="18" charset="0"/>
              </a:rPr>
              <a:t>  Pour des raisons médicales ou de capacité à tirer, l’archer pourra porter des chaussures non fermées, ou ne pas porter de chaussures.</a:t>
            </a:r>
          </a:p>
        </p:txBody>
      </p:sp>
      <p:sp>
        <p:nvSpPr>
          <p:cNvPr id="6" name="Espace réservé du numéro de diapositive 5">
            <a:extLst>
              <a:ext uri="{FF2B5EF4-FFF2-40B4-BE49-F238E27FC236}">
                <a16:creationId xmlns:a16="http://schemas.microsoft.com/office/drawing/2014/main" id="{693C1EA7-DD9E-F07B-44D9-CDD67FE9F122}"/>
              </a:ext>
            </a:extLst>
          </p:cNvPr>
          <p:cNvSpPr>
            <a:spLocks noGrp="1"/>
          </p:cNvSpPr>
          <p:nvPr>
            <p:ph type="sldNum" sz="quarter" idx="12"/>
          </p:nvPr>
        </p:nvSpPr>
        <p:spPr/>
        <p:txBody>
          <a:bodyPr/>
          <a:lstStyle/>
          <a:p>
            <a:fld id="{F6E9441E-43A9-43E1-AE71-C14FF4917052}" type="slidenum">
              <a:rPr lang="fr-FR" smtClean="0"/>
              <a:t>26</a:t>
            </a:fld>
            <a:endParaRPr lang="fr-FR" dirty="0"/>
          </a:p>
        </p:txBody>
      </p:sp>
      <p:sp>
        <p:nvSpPr>
          <p:cNvPr id="4" name="ZoneTexte 3">
            <a:extLst>
              <a:ext uri="{FF2B5EF4-FFF2-40B4-BE49-F238E27FC236}">
                <a16:creationId xmlns:a16="http://schemas.microsoft.com/office/drawing/2014/main" id="{8CF8471E-E139-62FE-080A-CB3B0013B223}"/>
              </a:ext>
            </a:extLst>
          </p:cNvPr>
          <p:cNvSpPr txBox="1"/>
          <p:nvPr/>
        </p:nvSpPr>
        <p:spPr>
          <a:xfrm>
            <a:off x="2592925" y="5112322"/>
            <a:ext cx="8911687" cy="461665"/>
          </a:xfrm>
          <a:prstGeom prst="rect">
            <a:avLst/>
          </a:prstGeom>
          <a:noFill/>
        </p:spPr>
        <p:txBody>
          <a:bodyPr wrap="square" rtlCol="0">
            <a:spAutoFit/>
          </a:bodyPr>
          <a:lstStyle/>
          <a:p>
            <a:r>
              <a:rPr lang="fr-FR" sz="2400" b="1" dirty="0">
                <a:solidFill>
                  <a:srgbClr val="00B050"/>
                </a:solidFill>
                <a:latin typeface="Garamond" panose="02020404030301010803" pitchFamily="18" charset="0"/>
              </a:rPr>
              <a:t>VRAI</a:t>
            </a:r>
            <a:r>
              <a:rPr lang="fr-FR" sz="2400" dirty="0">
                <a:latin typeface="Garamond" panose="02020404030301010803" pitchFamily="18" charset="0"/>
              </a:rPr>
              <a:t> - ce point doit être porté sur la carte de classification.</a:t>
            </a:r>
            <a:endParaRPr lang="fr-FR" sz="2400" dirty="0"/>
          </a:p>
        </p:txBody>
      </p:sp>
      <p:sp>
        <p:nvSpPr>
          <p:cNvPr id="5" name="ZoneTexte 4">
            <a:extLst>
              <a:ext uri="{FF2B5EF4-FFF2-40B4-BE49-F238E27FC236}">
                <a16:creationId xmlns:a16="http://schemas.microsoft.com/office/drawing/2014/main" id="{3295FB7F-E8A4-066A-6A2C-BFEFFCD8F823}"/>
              </a:ext>
            </a:extLst>
          </p:cNvPr>
          <p:cNvSpPr txBox="1"/>
          <p:nvPr/>
        </p:nvSpPr>
        <p:spPr>
          <a:xfrm>
            <a:off x="2589212" y="4192836"/>
            <a:ext cx="8911687" cy="369332"/>
          </a:xfrm>
          <a:prstGeom prst="rect">
            <a:avLst/>
          </a:prstGeom>
          <a:noFill/>
        </p:spPr>
        <p:txBody>
          <a:bodyPr wrap="square" rtlCol="0">
            <a:spAutoFit/>
          </a:bodyPr>
          <a:lstStyle/>
          <a:p>
            <a:pPr algn="ctr"/>
            <a:r>
              <a:rPr lang="fr-FR" b="1" dirty="0">
                <a:solidFill>
                  <a:srgbClr val="00B050"/>
                </a:solidFill>
                <a:latin typeface="Arial Black" panose="020B0A04020102020204" pitchFamily="34" charset="0"/>
              </a:rPr>
              <a:t>VRAI</a:t>
            </a:r>
            <a:r>
              <a:rPr lang="fr-FR" dirty="0">
                <a:latin typeface="Arial Black" panose="020B0A04020102020204" pitchFamily="34" charset="0"/>
              </a:rPr>
              <a:t>          ou          </a:t>
            </a:r>
            <a:r>
              <a:rPr lang="fr-FR" b="1" dirty="0">
                <a:solidFill>
                  <a:srgbClr val="FF0000"/>
                </a:solidFill>
                <a:latin typeface="Arial Black" panose="020B0A04020102020204" pitchFamily="34" charset="0"/>
              </a:rPr>
              <a:t>FAUX</a:t>
            </a:r>
            <a:r>
              <a:rPr lang="fr-FR" dirty="0">
                <a:latin typeface="Arial Black" panose="020B0A04020102020204" pitchFamily="34" charset="0"/>
              </a:rPr>
              <a:t>    </a:t>
            </a:r>
          </a:p>
        </p:txBody>
      </p:sp>
    </p:spTree>
    <p:extLst>
      <p:ext uri="{BB962C8B-B14F-4D97-AF65-F5344CB8AC3E}">
        <p14:creationId xmlns:p14="http://schemas.microsoft.com/office/powerpoint/2010/main" val="2224449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A7990A-4CF3-445E-F4B6-9A6AF3184663}"/>
              </a:ext>
            </a:extLst>
          </p:cNvPr>
          <p:cNvSpPr>
            <a:spLocks noGrp="1"/>
          </p:cNvSpPr>
          <p:nvPr>
            <p:ph type="title"/>
          </p:nvPr>
        </p:nvSpPr>
        <p:spPr/>
        <p:txBody>
          <a:bodyPr>
            <a:normAutofit/>
          </a:bodyPr>
          <a:lstStyle/>
          <a:p>
            <a:r>
              <a:rPr lang="fr-FR" sz="3200" dirty="0"/>
              <a:t>B.4.2 Les </a:t>
            </a:r>
            <a:r>
              <a:rPr lang="fr-FR" sz="3200" cap="all" dirty="0"/>
              <a:t>é</a:t>
            </a:r>
            <a:r>
              <a:rPr lang="fr-FR" sz="3200" dirty="0"/>
              <a:t>quipements spécifiques</a:t>
            </a:r>
          </a:p>
        </p:txBody>
      </p:sp>
      <p:sp>
        <p:nvSpPr>
          <p:cNvPr id="3" name="Espace réservé du contenu 2">
            <a:extLst>
              <a:ext uri="{FF2B5EF4-FFF2-40B4-BE49-F238E27FC236}">
                <a16:creationId xmlns:a16="http://schemas.microsoft.com/office/drawing/2014/main" id="{C8FC5232-072E-B21E-B22F-0DA2D913D22C}"/>
              </a:ext>
            </a:extLst>
          </p:cNvPr>
          <p:cNvSpPr>
            <a:spLocks noGrp="1"/>
          </p:cNvSpPr>
          <p:nvPr>
            <p:ph idx="1"/>
          </p:nvPr>
        </p:nvSpPr>
        <p:spPr/>
        <p:txBody>
          <a:bodyPr>
            <a:noAutofit/>
          </a:bodyPr>
          <a:lstStyle/>
          <a:p>
            <a:pPr algn="just"/>
            <a:r>
              <a:rPr lang="fr-FR" sz="2400" dirty="0">
                <a:latin typeface="Garamond" panose="02020404030301010803" pitchFamily="18" charset="0"/>
              </a:rPr>
              <a:t>  Peuvent être autorisés par les classificateurs (</a:t>
            </a:r>
            <a:r>
              <a:rPr lang="fr-FR" sz="2400" dirty="0">
                <a:solidFill>
                  <a:srgbClr val="7030A0"/>
                </a:solidFill>
                <a:latin typeface="Garamond" panose="02020404030301010803" pitchFamily="18" charset="0"/>
              </a:rPr>
              <a:t>à titre non-exhaustif</a:t>
            </a:r>
            <a:r>
              <a:rPr lang="fr-FR" sz="2400" dirty="0">
                <a:latin typeface="Garamond" panose="02020404030301010803" pitchFamily="18" charset="0"/>
              </a:rPr>
              <a:t>) :</a:t>
            </a:r>
          </a:p>
          <a:p>
            <a:pPr marL="800100" lvl="2" indent="0" algn="just">
              <a:spcBef>
                <a:spcPts val="0"/>
              </a:spcBef>
              <a:buNone/>
            </a:pPr>
            <a:r>
              <a:rPr lang="fr-FR" sz="2400" dirty="0">
                <a:latin typeface="Garamond" panose="02020404030301010803" pitchFamily="18" charset="0"/>
              </a:rPr>
              <a:t> • Un fauteuil roulant</a:t>
            </a:r>
          </a:p>
          <a:p>
            <a:pPr marL="800100" lvl="2" indent="0" algn="just">
              <a:spcBef>
                <a:spcPts val="0"/>
              </a:spcBef>
              <a:buNone/>
            </a:pPr>
            <a:r>
              <a:rPr lang="fr-FR" sz="2400" dirty="0">
                <a:latin typeface="Garamond" panose="02020404030301010803" pitchFamily="18" charset="0"/>
              </a:rPr>
              <a:t> • Un tabouret sans appui dossier de tout type</a:t>
            </a:r>
          </a:p>
          <a:p>
            <a:pPr marL="800100" lvl="2" indent="0" algn="just">
              <a:spcBef>
                <a:spcPts val="0"/>
              </a:spcBef>
              <a:buNone/>
            </a:pPr>
            <a:r>
              <a:rPr lang="fr-FR" sz="2400" dirty="0">
                <a:latin typeface="Garamond" panose="02020404030301010803" pitchFamily="18" charset="0"/>
              </a:rPr>
              <a:t> • Un block (</a:t>
            </a:r>
            <a:r>
              <a:rPr lang="fr-FR" sz="2400" dirty="0">
                <a:solidFill>
                  <a:srgbClr val="7030A0"/>
                </a:solidFill>
                <a:latin typeface="Garamond" panose="02020404030301010803" pitchFamily="18" charset="0"/>
              </a:rPr>
              <a:t>cale sous le pied</a:t>
            </a:r>
            <a:r>
              <a:rPr lang="fr-FR" sz="2400" dirty="0">
                <a:latin typeface="Garamond" panose="02020404030301010803" pitchFamily="18" charset="0"/>
              </a:rPr>
              <a:t>)</a:t>
            </a:r>
          </a:p>
          <a:p>
            <a:pPr marL="800100" lvl="2" indent="0" algn="just">
              <a:spcBef>
                <a:spcPts val="0"/>
              </a:spcBef>
              <a:buNone/>
            </a:pPr>
            <a:r>
              <a:rPr lang="fr-FR" sz="2400" dirty="0">
                <a:latin typeface="Garamond" panose="02020404030301010803" pitchFamily="18" charset="0"/>
              </a:rPr>
              <a:t> • Une aide à la décoche</a:t>
            </a:r>
          </a:p>
          <a:p>
            <a:pPr marL="800100" lvl="2" indent="0" algn="just">
              <a:spcBef>
                <a:spcPts val="0"/>
              </a:spcBef>
              <a:buNone/>
            </a:pPr>
            <a:r>
              <a:rPr lang="fr-FR" sz="2400" dirty="0">
                <a:latin typeface="Garamond" panose="02020404030301010803" pitchFamily="18" charset="0"/>
              </a:rPr>
              <a:t> • Une attache de l’arc et prothèses</a:t>
            </a:r>
          </a:p>
          <a:p>
            <a:pPr marL="800100" lvl="2" indent="0" algn="just">
              <a:spcBef>
                <a:spcPts val="0"/>
              </a:spcBef>
              <a:buNone/>
            </a:pPr>
            <a:r>
              <a:rPr lang="fr-FR" sz="2400" dirty="0">
                <a:latin typeface="Garamond" panose="02020404030301010803" pitchFamily="18" charset="0"/>
              </a:rPr>
              <a:t> • Une attelle pour le bras d’arc ou le poignet de corde</a:t>
            </a:r>
          </a:p>
          <a:p>
            <a:pPr marL="800100" lvl="2" indent="0" algn="just">
              <a:spcBef>
                <a:spcPts val="0"/>
              </a:spcBef>
              <a:buNone/>
            </a:pPr>
            <a:r>
              <a:rPr lang="fr-FR" sz="2400" dirty="0">
                <a:latin typeface="Garamond" panose="02020404030301010803" pitchFamily="18" charset="0"/>
              </a:rPr>
              <a:t> • Une prothèse de bras comprenant « une main »</a:t>
            </a:r>
          </a:p>
          <a:p>
            <a:pPr marL="800100" lvl="2" indent="0" algn="just">
              <a:spcBef>
                <a:spcPts val="0"/>
              </a:spcBef>
              <a:buNone/>
            </a:pPr>
            <a:r>
              <a:rPr lang="fr-FR" sz="2400" dirty="0">
                <a:latin typeface="Garamond" panose="02020404030301010803" pitchFamily="18" charset="0"/>
              </a:rPr>
              <a:t> • Un assistant et/ou un agent</a:t>
            </a:r>
          </a:p>
          <a:p>
            <a:pPr marL="800100" lvl="2" indent="0" algn="just">
              <a:spcBef>
                <a:spcPts val="0"/>
              </a:spcBef>
              <a:buNone/>
            </a:pPr>
            <a:r>
              <a:rPr lang="fr-FR" sz="2400" dirty="0">
                <a:latin typeface="Garamond" panose="02020404030301010803" pitchFamily="18" charset="0"/>
              </a:rPr>
              <a:t> • ...</a:t>
            </a:r>
          </a:p>
        </p:txBody>
      </p:sp>
      <p:sp>
        <p:nvSpPr>
          <p:cNvPr id="4" name="Espace réservé du numéro de diapositive 3">
            <a:extLst>
              <a:ext uri="{FF2B5EF4-FFF2-40B4-BE49-F238E27FC236}">
                <a16:creationId xmlns:a16="http://schemas.microsoft.com/office/drawing/2014/main" id="{C70C1036-63E0-343C-0B54-70C87067D36E}"/>
              </a:ext>
            </a:extLst>
          </p:cNvPr>
          <p:cNvSpPr>
            <a:spLocks noGrp="1"/>
          </p:cNvSpPr>
          <p:nvPr>
            <p:ph type="sldNum" sz="quarter" idx="12"/>
          </p:nvPr>
        </p:nvSpPr>
        <p:spPr/>
        <p:txBody>
          <a:bodyPr/>
          <a:lstStyle/>
          <a:p>
            <a:fld id="{F6E9441E-43A9-43E1-AE71-C14FF4917052}" type="slidenum">
              <a:rPr lang="fr-FR" smtClean="0"/>
              <a:t>27</a:t>
            </a:fld>
            <a:endParaRPr lang="fr-FR" dirty="0"/>
          </a:p>
        </p:txBody>
      </p:sp>
    </p:spTree>
    <p:extLst>
      <p:ext uri="{BB962C8B-B14F-4D97-AF65-F5344CB8AC3E}">
        <p14:creationId xmlns:p14="http://schemas.microsoft.com/office/powerpoint/2010/main" val="3388757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579E-6970-D916-A1C7-B10B740C7D2A}"/>
              </a:ext>
            </a:extLst>
          </p:cNvPr>
          <p:cNvSpPr>
            <a:spLocks noGrp="1"/>
          </p:cNvSpPr>
          <p:nvPr>
            <p:ph type="title"/>
          </p:nvPr>
        </p:nvSpPr>
        <p:spPr/>
        <p:txBody>
          <a:bodyPr>
            <a:normAutofit/>
          </a:bodyPr>
          <a:lstStyle/>
          <a:p>
            <a:r>
              <a:rPr lang="fr-FR" sz="3200" dirty="0"/>
              <a:t>L’Assistance Humaine</a:t>
            </a:r>
          </a:p>
        </p:txBody>
      </p:sp>
      <p:sp>
        <p:nvSpPr>
          <p:cNvPr id="3" name="Espace réservé du contenu 2">
            <a:extLst>
              <a:ext uri="{FF2B5EF4-FFF2-40B4-BE49-F238E27FC236}">
                <a16:creationId xmlns:a16="http://schemas.microsoft.com/office/drawing/2014/main" id="{B165976B-BCB8-39D2-7468-2B7BED539C6B}"/>
              </a:ext>
            </a:extLst>
          </p:cNvPr>
          <p:cNvSpPr>
            <a:spLocks noGrp="1"/>
          </p:cNvSpPr>
          <p:nvPr>
            <p:ph idx="1"/>
          </p:nvPr>
        </p:nvSpPr>
        <p:spPr/>
        <p:txBody>
          <a:bodyPr>
            <a:normAutofit/>
          </a:bodyPr>
          <a:lstStyle/>
          <a:p>
            <a:pPr algn="just" fontAlgn="base"/>
            <a:r>
              <a:rPr lang="fr-FR" sz="2400" dirty="0">
                <a:latin typeface="Garamond" panose="02020404030301010803" pitchFamily="18" charset="0"/>
              </a:rPr>
              <a:t>Ne pas confondre </a:t>
            </a:r>
            <a:r>
              <a:rPr lang="fr-FR" sz="2400" u="sng" dirty="0">
                <a:latin typeface="Garamond" panose="02020404030301010803" pitchFamily="18" charset="0"/>
              </a:rPr>
              <a:t>spoteur</a:t>
            </a:r>
            <a:r>
              <a:rPr lang="fr-FR" sz="2400" dirty="0">
                <a:latin typeface="Garamond" panose="02020404030301010803" pitchFamily="18" charset="0"/>
              </a:rPr>
              <a:t> ou </a:t>
            </a:r>
            <a:r>
              <a:rPr lang="fr-FR" sz="2400" u="sng" dirty="0">
                <a:latin typeface="Garamond" panose="02020404030301010803" pitchFamily="18" charset="0"/>
              </a:rPr>
              <a:t>assistant</a:t>
            </a:r>
            <a:r>
              <a:rPr lang="fr-FR" sz="2400" dirty="0">
                <a:latin typeface="Garamond" panose="02020404030301010803" pitchFamily="18" charset="0"/>
              </a:rPr>
              <a:t> avec </a:t>
            </a:r>
            <a:r>
              <a:rPr lang="fr-FR" sz="2400" u="sng" dirty="0">
                <a:latin typeface="Garamond" panose="02020404030301010803" pitchFamily="18" charset="0"/>
              </a:rPr>
              <a:t>agent</a:t>
            </a:r>
            <a:r>
              <a:rPr lang="fr-FR" sz="2400" dirty="0">
                <a:latin typeface="Garamond" panose="02020404030301010803" pitchFamily="18" charset="0"/>
              </a:rPr>
              <a:t> :</a:t>
            </a:r>
          </a:p>
          <a:p>
            <a:pPr marL="0" indent="0" algn="just" fontAlgn="base">
              <a:lnSpc>
                <a:spcPct val="110000"/>
              </a:lnSpc>
              <a:spcBef>
                <a:spcPts val="600"/>
              </a:spcBef>
              <a:buNone/>
            </a:pPr>
            <a:r>
              <a:rPr lang="fr-FR" sz="2400" dirty="0">
                <a:latin typeface="Garamond" panose="02020404030301010803" pitchFamily="18" charset="0"/>
              </a:rPr>
              <a:t>  </a:t>
            </a:r>
            <a:r>
              <a:rPr lang="fr-FR" sz="2400" dirty="0">
                <a:solidFill>
                  <a:srgbClr val="0000FF"/>
                </a:solidFill>
                <a:latin typeface="Garamond" panose="02020404030301010803" pitchFamily="18" charset="0"/>
              </a:rPr>
              <a:t>Tous doivent avoir une licence</a:t>
            </a:r>
            <a:r>
              <a:rPr lang="fr-FR" sz="2400" dirty="0">
                <a:latin typeface="Garamond" panose="02020404030301010803" pitchFamily="18" charset="0"/>
              </a:rPr>
              <a:t>.</a:t>
            </a:r>
          </a:p>
          <a:p>
            <a:pPr marL="720000" lvl="1" indent="-324000" algn="just" fontAlgn="base"/>
            <a:r>
              <a:rPr lang="fr-FR" sz="2400" dirty="0">
                <a:latin typeface="Garamond" panose="02020404030301010803" pitchFamily="18" charset="0"/>
              </a:rPr>
              <a:t>Le </a:t>
            </a:r>
            <a:r>
              <a:rPr lang="fr-FR" sz="2400" u="sng" dirty="0">
                <a:latin typeface="Garamond" panose="02020404030301010803" pitchFamily="18" charset="0"/>
              </a:rPr>
              <a:t>spoteur</a:t>
            </a:r>
            <a:r>
              <a:rPr lang="fr-FR" sz="2400" dirty="0">
                <a:latin typeface="Garamond" panose="02020404030301010803" pitchFamily="18" charset="0"/>
              </a:rPr>
              <a:t> (</a:t>
            </a:r>
            <a:r>
              <a:rPr lang="fr-FR" sz="2400" dirty="0">
                <a:solidFill>
                  <a:srgbClr val="7030A0"/>
                </a:solidFill>
                <a:latin typeface="Garamond" panose="02020404030301010803" pitchFamily="18" charset="0"/>
              </a:rPr>
              <a:t>souvent inscrit sur la carte</a:t>
            </a:r>
            <a:r>
              <a:rPr lang="fr-FR" sz="2400" dirty="0">
                <a:latin typeface="Garamond" panose="02020404030301010803" pitchFamily="18" charset="0"/>
              </a:rPr>
              <a:t>), aide l’archer déficient visuel et doit rester assis derrière l’archer pendant la phase de tir.</a:t>
            </a:r>
          </a:p>
          <a:p>
            <a:pPr marL="720000" lvl="1" indent="-324000" algn="just" fontAlgn="base"/>
            <a:r>
              <a:rPr lang="fr-FR" sz="2400" dirty="0">
                <a:latin typeface="Garamond" panose="02020404030301010803" pitchFamily="18" charset="0"/>
              </a:rPr>
              <a:t>L’</a:t>
            </a:r>
            <a:r>
              <a:rPr lang="fr-FR" sz="2400" u="sng" dirty="0">
                <a:latin typeface="Garamond" panose="02020404030301010803" pitchFamily="18" charset="0"/>
              </a:rPr>
              <a:t>assistant</a:t>
            </a:r>
            <a:r>
              <a:rPr lang="fr-FR" sz="2400" dirty="0">
                <a:latin typeface="Garamond" panose="02020404030301010803" pitchFamily="18" charset="0"/>
              </a:rPr>
              <a:t> (</a:t>
            </a:r>
            <a:r>
              <a:rPr lang="fr-FR" sz="2400" dirty="0">
                <a:solidFill>
                  <a:srgbClr val="7030A0"/>
                </a:solidFill>
                <a:latin typeface="Garamond" panose="02020404030301010803" pitchFamily="18" charset="0"/>
              </a:rPr>
              <a:t>inscrit sur la carte</a:t>
            </a:r>
            <a:r>
              <a:rPr lang="fr-FR" sz="2400" dirty="0">
                <a:latin typeface="Garamond" panose="02020404030301010803" pitchFamily="18" charset="0"/>
              </a:rPr>
              <a:t>), reste à coté de l’archer pendant le tir pour l’assister, par exemple en plaçant la flèche sur l’arc.</a:t>
            </a:r>
          </a:p>
          <a:p>
            <a:pPr marL="720000" lvl="1" indent="-324000" algn="just" fontAlgn="base"/>
            <a:r>
              <a:rPr lang="fr-FR" sz="2400" dirty="0">
                <a:latin typeface="Garamond" panose="02020404030301010803" pitchFamily="18" charset="0"/>
              </a:rPr>
              <a:t>L’</a:t>
            </a:r>
            <a:r>
              <a:rPr lang="fr-FR" sz="2400" u="sng" dirty="0">
                <a:latin typeface="Garamond" panose="02020404030301010803" pitchFamily="18" charset="0"/>
              </a:rPr>
              <a:t>agent</a:t>
            </a:r>
            <a:r>
              <a:rPr lang="fr-FR" sz="2400" dirty="0">
                <a:latin typeface="Garamond" panose="02020404030301010803" pitchFamily="18" charset="0"/>
              </a:rPr>
              <a:t> représente l’archer, en situation de handicap ou non, en cible. Tout archer a le droit d’avoir un agent.</a:t>
            </a:r>
          </a:p>
          <a:p>
            <a:endParaRPr lang="fr-FR" dirty="0"/>
          </a:p>
        </p:txBody>
      </p:sp>
      <p:sp>
        <p:nvSpPr>
          <p:cNvPr id="4" name="Espace réservé du numéro de diapositive 3">
            <a:extLst>
              <a:ext uri="{FF2B5EF4-FFF2-40B4-BE49-F238E27FC236}">
                <a16:creationId xmlns:a16="http://schemas.microsoft.com/office/drawing/2014/main" id="{48B8F1A9-8589-F76B-C4DC-C20288DF40D4}"/>
              </a:ext>
            </a:extLst>
          </p:cNvPr>
          <p:cNvSpPr>
            <a:spLocks noGrp="1"/>
          </p:cNvSpPr>
          <p:nvPr>
            <p:ph type="sldNum" sz="quarter" idx="12"/>
          </p:nvPr>
        </p:nvSpPr>
        <p:spPr/>
        <p:txBody>
          <a:bodyPr/>
          <a:lstStyle/>
          <a:p>
            <a:fld id="{F6E9441E-43A9-43E1-AE71-C14FF4917052}" type="slidenum">
              <a:rPr lang="fr-FR" smtClean="0"/>
              <a:t>28</a:t>
            </a:fld>
            <a:endParaRPr lang="fr-FR" dirty="0"/>
          </a:p>
        </p:txBody>
      </p:sp>
    </p:spTree>
    <p:extLst>
      <p:ext uri="{BB962C8B-B14F-4D97-AF65-F5344CB8AC3E}">
        <p14:creationId xmlns:p14="http://schemas.microsoft.com/office/powerpoint/2010/main" val="86867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A96916-EE42-9455-D7C7-EDF2FAB6F915}"/>
              </a:ext>
            </a:extLst>
          </p:cNvPr>
          <p:cNvSpPr>
            <a:spLocks noGrp="1"/>
          </p:cNvSpPr>
          <p:nvPr>
            <p:ph type="title"/>
          </p:nvPr>
        </p:nvSpPr>
        <p:spPr>
          <a:xfrm>
            <a:off x="2589212" y="2694600"/>
            <a:ext cx="8915399" cy="1468800"/>
          </a:xfrm>
        </p:spPr>
        <p:txBody>
          <a:bodyPr anchor="ctr"/>
          <a:lstStyle/>
          <a:p>
            <a:r>
              <a:rPr lang="fr-FR" dirty="0"/>
              <a:t>Le Handicap Physique</a:t>
            </a:r>
          </a:p>
        </p:txBody>
      </p:sp>
      <p:sp>
        <p:nvSpPr>
          <p:cNvPr id="4" name="Espace réservé du numéro de diapositive 3">
            <a:extLst>
              <a:ext uri="{FF2B5EF4-FFF2-40B4-BE49-F238E27FC236}">
                <a16:creationId xmlns:a16="http://schemas.microsoft.com/office/drawing/2014/main" id="{CC3BDDE9-C08E-43BC-94FF-8D8C302FC805}"/>
              </a:ext>
            </a:extLst>
          </p:cNvPr>
          <p:cNvSpPr>
            <a:spLocks noGrp="1"/>
          </p:cNvSpPr>
          <p:nvPr>
            <p:ph type="sldNum" sz="quarter" idx="12"/>
          </p:nvPr>
        </p:nvSpPr>
        <p:spPr/>
        <p:txBody>
          <a:bodyPr/>
          <a:lstStyle/>
          <a:p>
            <a:fld id="{F6E9441E-43A9-43E1-AE71-C14FF4917052}" type="slidenum">
              <a:rPr lang="fr-FR" smtClean="0"/>
              <a:t>29</a:t>
            </a:fld>
            <a:endParaRPr lang="fr-FR" dirty="0"/>
          </a:p>
        </p:txBody>
      </p:sp>
      <p:pic>
        <p:nvPicPr>
          <p:cNvPr id="5" name="Image 4" descr="Une image contenant clipart, illustration&#10;&#10;Le contenu généré par l’IA peut être incorrect.">
            <a:extLst>
              <a:ext uri="{FF2B5EF4-FFF2-40B4-BE49-F238E27FC236}">
                <a16:creationId xmlns:a16="http://schemas.microsoft.com/office/drawing/2014/main" id="{32183116-B9DA-4A75-D322-83F097650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pic>
        <p:nvPicPr>
          <p:cNvPr id="3" name="Picture 4" descr="DSCF4141">
            <a:extLst>
              <a:ext uri="{FF2B5EF4-FFF2-40B4-BE49-F238E27FC236}">
                <a16:creationId xmlns:a16="http://schemas.microsoft.com/office/drawing/2014/main" id="{E1FB38F1-A67A-31E8-1CB6-1E8E3D197412}"/>
              </a:ext>
            </a:extLst>
          </p:cNvPr>
          <p:cNvPicPr>
            <a:picLocks noChangeAspect="1" noChangeArrowheads="1"/>
          </p:cNvPicPr>
          <p:nvPr/>
        </p:nvPicPr>
        <p:blipFill rotWithShape="1">
          <a:blip r:embed="rId4"/>
          <a:srcRect l="5169" r="12141"/>
          <a:stretch/>
        </p:blipFill>
        <p:spPr>
          <a:xfrm rot="446599">
            <a:off x="8783092" y="2164139"/>
            <a:ext cx="2592534" cy="2160000"/>
          </a:xfrm>
          <a:prstGeom prst="rect">
            <a:avLst/>
          </a:prstGeom>
        </p:spPr>
      </p:pic>
    </p:spTree>
    <p:extLst>
      <p:ext uri="{BB962C8B-B14F-4D97-AF65-F5344CB8AC3E}">
        <p14:creationId xmlns:p14="http://schemas.microsoft.com/office/powerpoint/2010/main" val="314530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A59A0-BA3F-5262-B4E6-026D3A6A1EC2}"/>
              </a:ext>
            </a:extLst>
          </p:cNvPr>
          <p:cNvSpPr>
            <a:spLocks noGrp="1"/>
          </p:cNvSpPr>
          <p:nvPr>
            <p:ph type="title"/>
          </p:nvPr>
        </p:nvSpPr>
        <p:spPr>
          <a:xfrm>
            <a:off x="1640063" y="497648"/>
            <a:ext cx="5178181" cy="408677"/>
          </a:xfrm>
        </p:spPr>
        <p:txBody>
          <a:bodyPr>
            <a:noAutofit/>
          </a:bodyPr>
          <a:lstStyle/>
          <a:p>
            <a:pPr algn="ctr"/>
            <a:r>
              <a:rPr lang="fr-FR" sz="2400" dirty="0"/>
              <a:t>Présentation</a:t>
            </a:r>
          </a:p>
        </p:txBody>
      </p:sp>
      <p:pic>
        <p:nvPicPr>
          <p:cNvPr id="6" name="Espace réservé du contenu 5">
            <a:extLst>
              <a:ext uri="{FF2B5EF4-FFF2-40B4-BE49-F238E27FC236}">
                <a16:creationId xmlns:a16="http://schemas.microsoft.com/office/drawing/2014/main" id="{3EB1A31A-465B-8CE4-E381-37A8834F7BA1}"/>
              </a:ext>
            </a:extLst>
          </p:cNvPr>
          <p:cNvPicPr>
            <a:picLocks noGrp="1" noChangeAspect="1"/>
          </p:cNvPicPr>
          <p:nvPr>
            <p:ph idx="1"/>
          </p:nvPr>
        </p:nvPicPr>
        <p:blipFill>
          <a:blip r:embed="rId3"/>
          <a:stretch>
            <a:fillRect/>
          </a:stretch>
        </p:blipFill>
        <p:spPr>
          <a:xfrm>
            <a:off x="6997148" y="906325"/>
            <a:ext cx="4745280" cy="5414962"/>
          </a:xfrm>
          <a:prstGeom prst="rect">
            <a:avLst/>
          </a:prstGeom>
        </p:spPr>
      </p:pic>
      <p:sp>
        <p:nvSpPr>
          <p:cNvPr id="4" name="Espace réservé du texte 3">
            <a:extLst>
              <a:ext uri="{FF2B5EF4-FFF2-40B4-BE49-F238E27FC236}">
                <a16:creationId xmlns:a16="http://schemas.microsoft.com/office/drawing/2014/main" id="{D561472C-4D5E-BCA4-F876-4DB0A8AD11F0}"/>
              </a:ext>
            </a:extLst>
          </p:cNvPr>
          <p:cNvSpPr>
            <a:spLocks noGrp="1"/>
          </p:cNvSpPr>
          <p:nvPr>
            <p:ph type="body" sz="half" idx="2"/>
          </p:nvPr>
        </p:nvSpPr>
        <p:spPr>
          <a:xfrm>
            <a:off x="1640062" y="1055695"/>
            <a:ext cx="5178182" cy="5265592"/>
          </a:xfrm>
        </p:spPr>
        <p:txBody>
          <a:bodyPr>
            <a:normAutofit fontScale="25000" lnSpcReduction="20000"/>
          </a:bodyPr>
          <a:lstStyle/>
          <a:p>
            <a:pPr algn="just">
              <a:lnSpc>
                <a:spcPct val="170000"/>
              </a:lnSpc>
            </a:pPr>
            <a:r>
              <a:rPr lang="fr-FR" sz="6400" b="1" dirty="0">
                <a:latin typeface="Garamond" panose="02020404030301010803" pitchFamily="18" charset="0"/>
                <a:cs typeface="Aharoni" panose="020F0502020204030204" pitchFamily="2" charset="-79"/>
              </a:rPr>
              <a:t>  </a:t>
            </a:r>
            <a:r>
              <a:rPr lang="fr-FR" sz="7200" b="1" dirty="0">
                <a:latin typeface="Garamond" panose="02020404030301010803" pitchFamily="18" charset="0"/>
                <a:cs typeface="Aharoni" panose="020F0502020204030204" pitchFamily="2" charset="-79"/>
              </a:rPr>
              <a:t>Le Para-tir à l'arc se pratique toute l'année en salle comme en extérieur. Il se décompose en deux disciplines :</a:t>
            </a:r>
          </a:p>
          <a:p>
            <a:pPr marL="685800" indent="-685800" algn="just">
              <a:lnSpc>
                <a:spcPct val="170000"/>
              </a:lnSpc>
              <a:spcBef>
                <a:spcPts val="0"/>
              </a:spcBef>
              <a:buFont typeface="Wingdings" panose="05000000000000000000" pitchFamily="2" charset="2"/>
              <a:buChar char="Ø"/>
            </a:pPr>
            <a:r>
              <a:rPr lang="fr-FR" sz="7200" b="1" dirty="0">
                <a:latin typeface="Garamond" panose="02020404030301010803" pitchFamily="18" charset="0"/>
                <a:cs typeface="Aharoni" panose="020F0502020204030204" pitchFamily="2" charset="-79"/>
              </a:rPr>
              <a:t>le para-tir à l'arc à 18 mètres, </a:t>
            </a:r>
          </a:p>
          <a:p>
            <a:pPr marL="685800" indent="-685800" algn="just">
              <a:lnSpc>
                <a:spcPct val="170000"/>
              </a:lnSpc>
              <a:spcBef>
                <a:spcPts val="0"/>
              </a:spcBef>
              <a:buFont typeface="Wingdings" panose="05000000000000000000" pitchFamily="2" charset="2"/>
              <a:buChar char="Ø"/>
            </a:pPr>
            <a:r>
              <a:rPr lang="fr-FR" sz="7200" b="1" dirty="0">
                <a:latin typeface="Garamond" panose="02020404030301010803" pitchFamily="18" charset="0"/>
                <a:cs typeface="Aharoni" panose="020F0502020204030204" pitchFamily="2" charset="-79"/>
              </a:rPr>
              <a:t>le para-tir à l'arc extérieur.</a:t>
            </a:r>
          </a:p>
          <a:p>
            <a:pPr algn="just">
              <a:lnSpc>
                <a:spcPct val="170000"/>
              </a:lnSpc>
            </a:pPr>
            <a:r>
              <a:rPr lang="fr-FR" sz="7200" b="1" dirty="0">
                <a:latin typeface="Garamond" panose="02020404030301010803" pitchFamily="18" charset="0"/>
                <a:cs typeface="Aharoni" panose="020F0502020204030204" pitchFamily="2" charset="-79"/>
              </a:rPr>
              <a:t>  Les compétitions se déroulent sur le même format que le Tir à 18 mètres et le Tir extérieur. Des adaptations de distance et de blason peuvent exister en fonction de la catégorie de l'archer.</a:t>
            </a:r>
          </a:p>
          <a:p>
            <a:pPr algn="just">
              <a:lnSpc>
                <a:spcPct val="170000"/>
              </a:lnSpc>
            </a:pPr>
            <a:r>
              <a:rPr lang="fr-FR" sz="7200" b="1" dirty="0">
                <a:latin typeface="Garamond" panose="02020404030301010803" pitchFamily="18" charset="0"/>
                <a:cs typeface="Aharoni" panose="020F0502020204030204" pitchFamily="2" charset="-79"/>
              </a:rPr>
              <a:t>  Pour participer à une compétition de para-tir à l'arc, les archers doivent au préalable </a:t>
            </a:r>
            <a:r>
              <a:rPr lang="fr-FR" sz="7200" b="1" u="sng" dirty="0">
                <a:latin typeface="Garamond" panose="02020404030301010803" pitchFamily="18" charset="0"/>
                <a:cs typeface="Aharoni" panose="020F0502020204030204" pitchFamily="2" charset="-79"/>
              </a:rPr>
              <a:t>se faire classifier</a:t>
            </a:r>
            <a:r>
              <a:rPr lang="fr-FR" sz="7200" b="1" dirty="0">
                <a:latin typeface="Garamond" panose="02020404030301010803" pitchFamily="18" charset="0"/>
                <a:cs typeface="Aharoni" panose="020F0502020204030204" pitchFamily="2" charset="-79"/>
              </a:rPr>
              <a:t>. </a:t>
            </a:r>
          </a:p>
          <a:p>
            <a:pPr algn="just">
              <a:lnSpc>
                <a:spcPct val="170000"/>
              </a:lnSpc>
            </a:pPr>
            <a:endParaRPr lang="fr-FR" sz="7200" b="1" dirty="0">
              <a:latin typeface="Garamond" panose="02020404030301010803" pitchFamily="18" charset="0"/>
              <a:cs typeface="Aharoni" panose="020F0502020204030204" pitchFamily="2" charset="-79"/>
            </a:endParaRPr>
          </a:p>
          <a:p>
            <a:endParaRPr lang="fr-FR" dirty="0"/>
          </a:p>
        </p:txBody>
      </p:sp>
      <p:sp>
        <p:nvSpPr>
          <p:cNvPr id="7" name="Espace réservé du numéro de diapositive 6">
            <a:extLst>
              <a:ext uri="{FF2B5EF4-FFF2-40B4-BE49-F238E27FC236}">
                <a16:creationId xmlns:a16="http://schemas.microsoft.com/office/drawing/2014/main" id="{21D173F7-FC08-497B-F23B-9EFB8FAF65B6}"/>
              </a:ext>
            </a:extLst>
          </p:cNvPr>
          <p:cNvSpPr>
            <a:spLocks noGrp="1"/>
          </p:cNvSpPr>
          <p:nvPr>
            <p:ph type="sldNum" sz="quarter" idx="12"/>
          </p:nvPr>
        </p:nvSpPr>
        <p:spPr/>
        <p:txBody>
          <a:bodyPr/>
          <a:lstStyle/>
          <a:p>
            <a:fld id="{F6E9441E-43A9-43E1-AE71-C14FF4917052}" type="slidenum">
              <a:rPr lang="fr-FR" smtClean="0"/>
              <a:t>3</a:t>
            </a:fld>
            <a:endParaRPr lang="fr-FR" dirty="0"/>
          </a:p>
        </p:txBody>
      </p:sp>
    </p:spTree>
    <p:extLst>
      <p:ext uri="{BB962C8B-B14F-4D97-AF65-F5344CB8AC3E}">
        <p14:creationId xmlns:p14="http://schemas.microsoft.com/office/powerpoint/2010/main" val="92938540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960CF-B2C0-DE5B-53DE-47AB1ECA2659}"/>
              </a:ext>
            </a:extLst>
          </p:cNvPr>
          <p:cNvSpPr>
            <a:spLocks noGrp="1"/>
          </p:cNvSpPr>
          <p:nvPr>
            <p:ph type="title"/>
          </p:nvPr>
        </p:nvSpPr>
        <p:spPr/>
        <p:txBody>
          <a:bodyPr>
            <a:normAutofit/>
          </a:bodyPr>
          <a:lstStyle/>
          <a:p>
            <a:r>
              <a:rPr lang="fr-FR" sz="3200" dirty="0"/>
              <a:t>B.4.2.1 Pour les classes sportives Support</a:t>
            </a:r>
          </a:p>
        </p:txBody>
      </p:sp>
      <p:sp>
        <p:nvSpPr>
          <p:cNvPr id="3" name="Espace réservé du contenu 2">
            <a:extLst>
              <a:ext uri="{FF2B5EF4-FFF2-40B4-BE49-F238E27FC236}">
                <a16:creationId xmlns:a16="http://schemas.microsoft.com/office/drawing/2014/main" id="{78A901D0-AEBC-F31C-F0B8-566D6FEDD5BB}"/>
              </a:ext>
            </a:extLst>
          </p:cNvPr>
          <p:cNvSpPr>
            <a:spLocks noGrp="1"/>
          </p:cNvSpPr>
          <p:nvPr>
            <p:ph idx="1"/>
          </p:nvPr>
        </p:nvSpPr>
        <p:spPr>
          <a:xfrm>
            <a:off x="2589212" y="2133600"/>
            <a:ext cx="8915400" cy="4386470"/>
          </a:xfrm>
        </p:spPr>
        <p:txBody>
          <a:bodyPr>
            <a:noAutofit/>
          </a:bodyPr>
          <a:lstStyle/>
          <a:p>
            <a:pPr algn="just"/>
            <a:r>
              <a:rPr lang="fr-FR" sz="2400" dirty="0">
                <a:latin typeface="Garamond" panose="02020404030301010803" pitchFamily="18" charset="0"/>
              </a:rPr>
              <a:t>  L’arc doit pouvoir bouger dans toutes les dimensions (</a:t>
            </a:r>
            <a:r>
              <a:rPr lang="fr-FR" sz="2400" dirty="0">
                <a:solidFill>
                  <a:srgbClr val="7030A0"/>
                </a:solidFill>
                <a:latin typeface="Garamond" panose="02020404030301010803" pitchFamily="18" charset="0"/>
              </a:rPr>
              <a:t>latéralement et verticalement</a:t>
            </a:r>
            <a:r>
              <a:rPr lang="fr-FR" sz="2400" dirty="0">
                <a:latin typeface="Garamond" panose="02020404030301010803" pitchFamily="18" charset="0"/>
              </a:rPr>
              <a:t>) sur son support afin de générer des trajectoires de flèches différentes. L’arc doit rester solidaire du support tout au long du tir. </a:t>
            </a:r>
          </a:p>
          <a:p>
            <a:pPr algn="just"/>
            <a:r>
              <a:rPr lang="fr-FR" sz="2400" dirty="0">
                <a:latin typeface="Garamond" panose="02020404030301010803" pitchFamily="18" charset="0"/>
              </a:rPr>
              <a:t>  Le support d’arc doit rester stable durant la mise en tension de l’arc et la visée. Pour ne pas glisser ou basculer, il peut être selon le contexte, fixé ou lesté par des charges en poids suffisant.</a:t>
            </a:r>
          </a:p>
          <a:p>
            <a:pPr algn="just"/>
            <a:r>
              <a:rPr lang="fr-FR" sz="2400" dirty="0">
                <a:latin typeface="Garamond" panose="02020404030301010803" pitchFamily="18" charset="0"/>
              </a:rPr>
              <a:t>  Pour des raisons de sécurité, tous les archers doivent se placer avec les pieds ou les roues « à cheval » sur la ligne de tir. Dans cette configuration, l’arc est en avant du pas de tir de manière que l’encoche de la flèche, en pleine allonge, soit située au niveau du pas de tir. </a:t>
            </a:r>
          </a:p>
        </p:txBody>
      </p:sp>
      <p:sp>
        <p:nvSpPr>
          <p:cNvPr id="4" name="Espace réservé du numéro de diapositive 3">
            <a:extLst>
              <a:ext uri="{FF2B5EF4-FFF2-40B4-BE49-F238E27FC236}">
                <a16:creationId xmlns:a16="http://schemas.microsoft.com/office/drawing/2014/main" id="{E1B70D63-C285-7193-031D-E55EDDF1282C}"/>
              </a:ext>
            </a:extLst>
          </p:cNvPr>
          <p:cNvSpPr>
            <a:spLocks noGrp="1"/>
          </p:cNvSpPr>
          <p:nvPr>
            <p:ph type="sldNum" sz="quarter" idx="12"/>
          </p:nvPr>
        </p:nvSpPr>
        <p:spPr/>
        <p:txBody>
          <a:bodyPr/>
          <a:lstStyle/>
          <a:p>
            <a:fld id="{F6E9441E-43A9-43E1-AE71-C14FF4917052}" type="slidenum">
              <a:rPr lang="fr-FR" smtClean="0"/>
              <a:t>30</a:t>
            </a:fld>
            <a:endParaRPr lang="fr-FR" dirty="0"/>
          </a:p>
        </p:txBody>
      </p:sp>
    </p:spTree>
    <p:extLst>
      <p:ext uri="{BB962C8B-B14F-4D97-AF65-F5344CB8AC3E}">
        <p14:creationId xmlns:p14="http://schemas.microsoft.com/office/powerpoint/2010/main" val="396975105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C8F30E-4E23-69B1-1DFC-4A7CDA217E7E}"/>
              </a:ext>
            </a:extLst>
          </p:cNvPr>
          <p:cNvSpPr>
            <a:spLocks noGrp="1"/>
          </p:cNvSpPr>
          <p:nvPr>
            <p:ph type="title"/>
          </p:nvPr>
        </p:nvSpPr>
        <p:spPr/>
        <p:txBody>
          <a:bodyPr>
            <a:normAutofit/>
          </a:bodyPr>
          <a:lstStyle/>
          <a:p>
            <a:r>
              <a:rPr lang="fr-FR" sz="3200" dirty="0"/>
              <a:t>B.4.2.1 Pour les classes sportives Support</a:t>
            </a:r>
          </a:p>
        </p:txBody>
      </p:sp>
      <p:sp>
        <p:nvSpPr>
          <p:cNvPr id="3" name="Espace réservé du contenu 2">
            <a:extLst>
              <a:ext uri="{FF2B5EF4-FFF2-40B4-BE49-F238E27FC236}">
                <a16:creationId xmlns:a16="http://schemas.microsoft.com/office/drawing/2014/main" id="{BB29C9C5-6547-FE3E-E5F3-506A03B75A4A}"/>
              </a:ext>
            </a:extLst>
          </p:cNvPr>
          <p:cNvSpPr>
            <a:spLocks noGrp="1"/>
          </p:cNvSpPr>
          <p:nvPr>
            <p:ph idx="1"/>
          </p:nvPr>
        </p:nvSpPr>
        <p:spPr/>
        <p:txBody>
          <a:bodyPr>
            <a:normAutofit/>
          </a:bodyPr>
          <a:lstStyle/>
          <a:p>
            <a:pPr algn="just"/>
            <a:r>
              <a:rPr lang="fr-FR" sz="2400" dirty="0">
                <a:latin typeface="Garamond" panose="02020404030301010803" pitchFamily="18" charset="0"/>
              </a:rPr>
              <a:t>  Pour la catégorie Support, un seul archer est positionné par cible.</a:t>
            </a:r>
          </a:p>
          <a:p>
            <a:pPr algn="just"/>
            <a:r>
              <a:rPr lang="fr-FR" sz="2400" dirty="0">
                <a:latin typeface="Garamond" panose="02020404030301010803" pitchFamily="18" charset="0"/>
              </a:rPr>
              <a:t>  Dans la catégorie SUP 2, les para-archers bénéficient de l’utilisation de la force de leur fauteuil pour mettre l’arc en tension. Dans cette situation, le fauteuil doit être utilisé avec la vitesse minimale.</a:t>
            </a:r>
          </a:p>
          <a:p>
            <a:pPr algn="just"/>
            <a:r>
              <a:rPr lang="fr-FR" sz="2400" dirty="0">
                <a:latin typeface="Garamond" panose="02020404030301010803" pitchFamily="18" charset="0"/>
              </a:rPr>
              <a:t>  La majorité des archers de la catégorie Support bénéficient d’un assistant qui réalise les gestes de préparation que le para-archer ne peut pas effectuer seul. </a:t>
            </a:r>
          </a:p>
          <a:p>
            <a:pPr algn="just"/>
            <a:r>
              <a:rPr lang="fr-FR" sz="2400" dirty="0">
                <a:latin typeface="Garamond" panose="02020404030301010803" pitchFamily="18" charset="0"/>
              </a:rPr>
              <a:t>  Le para-archer doit effectuer SEUL toutes les actions techniques de l’archer comme mettre l’arc en tension, viser et libérer la corde. </a:t>
            </a:r>
          </a:p>
        </p:txBody>
      </p:sp>
      <p:sp>
        <p:nvSpPr>
          <p:cNvPr id="4" name="Espace réservé du numéro de diapositive 3">
            <a:extLst>
              <a:ext uri="{FF2B5EF4-FFF2-40B4-BE49-F238E27FC236}">
                <a16:creationId xmlns:a16="http://schemas.microsoft.com/office/drawing/2014/main" id="{2B23A603-CF62-F32E-7084-E60F7033BF01}"/>
              </a:ext>
            </a:extLst>
          </p:cNvPr>
          <p:cNvSpPr>
            <a:spLocks noGrp="1"/>
          </p:cNvSpPr>
          <p:nvPr>
            <p:ph type="sldNum" sz="quarter" idx="12"/>
          </p:nvPr>
        </p:nvSpPr>
        <p:spPr/>
        <p:txBody>
          <a:bodyPr/>
          <a:lstStyle/>
          <a:p>
            <a:fld id="{F6E9441E-43A9-43E1-AE71-C14FF4917052}" type="slidenum">
              <a:rPr lang="fr-FR" smtClean="0"/>
              <a:t>31</a:t>
            </a:fld>
            <a:endParaRPr lang="fr-FR" dirty="0"/>
          </a:p>
        </p:txBody>
      </p:sp>
    </p:spTree>
    <p:extLst>
      <p:ext uri="{BB962C8B-B14F-4D97-AF65-F5344CB8AC3E}">
        <p14:creationId xmlns:p14="http://schemas.microsoft.com/office/powerpoint/2010/main" val="855169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AC596-828E-4AA0-8BF1-0F9276E3FF85}"/>
              </a:ext>
            </a:extLst>
          </p:cNvPr>
          <p:cNvSpPr>
            <a:spLocks noGrp="1"/>
          </p:cNvSpPr>
          <p:nvPr>
            <p:ph type="title"/>
          </p:nvPr>
        </p:nvSpPr>
        <p:spPr/>
        <p:txBody>
          <a:bodyPr>
            <a:normAutofit/>
          </a:bodyPr>
          <a:lstStyle/>
          <a:p>
            <a:r>
              <a:rPr lang="fr-FR" sz="3200" dirty="0"/>
              <a:t>B.4.2.1.4 Le rôle de l’Assistant</a:t>
            </a:r>
          </a:p>
        </p:txBody>
      </p:sp>
      <p:sp>
        <p:nvSpPr>
          <p:cNvPr id="3" name="Espace réservé du contenu 2">
            <a:extLst>
              <a:ext uri="{FF2B5EF4-FFF2-40B4-BE49-F238E27FC236}">
                <a16:creationId xmlns:a16="http://schemas.microsoft.com/office/drawing/2014/main" id="{81480CDF-9061-35EB-551A-D5EF11785953}"/>
              </a:ext>
            </a:extLst>
          </p:cNvPr>
          <p:cNvSpPr>
            <a:spLocks noGrp="1"/>
          </p:cNvSpPr>
          <p:nvPr>
            <p:ph idx="1"/>
          </p:nvPr>
        </p:nvSpPr>
        <p:spPr>
          <a:xfrm>
            <a:off x="2589212" y="2133600"/>
            <a:ext cx="8915400" cy="4316896"/>
          </a:xfrm>
        </p:spPr>
        <p:txBody>
          <a:bodyPr>
            <a:noAutofit/>
          </a:bodyPr>
          <a:lstStyle/>
          <a:p>
            <a:pPr algn="just"/>
            <a:r>
              <a:rPr lang="fr-FR" sz="2400" dirty="0">
                <a:latin typeface="Garamond" panose="02020404030301010803" pitchFamily="18" charset="0"/>
              </a:rPr>
              <a:t>   se limite principalement à :</a:t>
            </a:r>
          </a:p>
          <a:p>
            <a:pPr indent="342900" algn="just">
              <a:buFontTx/>
              <a:buChar char="-"/>
            </a:pPr>
            <a:r>
              <a:rPr lang="fr-FR" sz="2400" dirty="0">
                <a:latin typeface="Garamond" panose="02020404030301010803" pitchFamily="18" charset="0"/>
              </a:rPr>
              <a:t>encocher la flèche sur l’arc,</a:t>
            </a:r>
          </a:p>
          <a:p>
            <a:pPr indent="342900" algn="just">
              <a:buFontTx/>
              <a:buChar char="-"/>
            </a:pPr>
            <a:r>
              <a:rPr lang="fr-FR" sz="2400" dirty="0">
                <a:latin typeface="Garamond" panose="02020404030301010803" pitchFamily="18" charset="0"/>
              </a:rPr>
              <a:t>stabiliser la verticalité de l’arc en gardant le contact de la main sur la corde ou sur la branche supérieure de l’arc. Il ne doit pas pour cela avancer au-delà du pas de tir.</a:t>
            </a:r>
          </a:p>
          <a:p>
            <a:pPr indent="342900" algn="just">
              <a:buFontTx/>
              <a:buChar char="-"/>
            </a:pPr>
            <a:r>
              <a:rPr lang="fr-FR" sz="2400" dirty="0">
                <a:latin typeface="Garamond" panose="02020404030301010803" pitchFamily="18" charset="0"/>
              </a:rPr>
              <a:t>présenter à l’archer, à son signal, l’aide technique pour libérer la corde, lorsque le para-archer ne peut pas atteindre la gâchette du décocheur. Cela peut être, par exemple, une cordelette à mettre dans leur main ou une pince à linge à mettre dans leur bouche. Cette aide technique peut être donnée lorsque l’archer a assuré sa visée. </a:t>
            </a:r>
          </a:p>
        </p:txBody>
      </p:sp>
      <p:sp>
        <p:nvSpPr>
          <p:cNvPr id="4" name="Espace réservé du numéro de diapositive 3">
            <a:extLst>
              <a:ext uri="{FF2B5EF4-FFF2-40B4-BE49-F238E27FC236}">
                <a16:creationId xmlns:a16="http://schemas.microsoft.com/office/drawing/2014/main" id="{C7162CB3-4F4E-8D76-31C0-9F69D5DB47C9}"/>
              </a:ext>
            </a:extLst>
          </p:cNvPr>
          <p:cNvSpPr>
            <a:spLocks noGrp="1"/>
          </p:cNvSpPr>
          <p:nvPr>
            <p:ph type="sldNum" sz="quarter" idx="12"/>
          </p:nvPr>
        </p:nvSpPr>
        <p:spPr/>
        <p:txBody>
          <a:bodyPr/>
          <a:lstStyle/>
          <a:p>
            <a:fld id="{F6E9441E-43A9-43E1-AE71-C14FF4917052}" type="slidenum">
              <a:rPr lang="fr-FR" smtClean="0"/>
              <a:t>32</a:t>
            </a:fld>
            <a:endParaRPr lang="fr-FR" dirty="0"/>
          </a:p>
        </p:txBody>
      </p:sp>
      <p:pic>
        <p:nvPicPr>
          <p:cNvPr id="5" name="Image 4">
            <a:extLst>
              <a:ext uri="{FF2B5EF4-FFF2-40B4-BE49-F238E27FC236}">
                <a16:creationId xmlns:a16="http://schemas.microsoft.com/office/drawing/2014/main" id="{01C2680A-8831-0815-3396-D3E76A2FF146}"/>
              </a:ext>
            </a:extLst>
          </p:cNvPr>
          <p:cNvPicPr>
            <a:picLocks noChangeAspect="1"/>
          </p:cNvPicPr>
          <p:nvPr/>
        </p:nvPicPr>
        <p:blipFill rotWithShape="1">
          <a:blip r:embed="rId3" cstate="print"/>
          <a:srcRect b="8752"/>
          <a:stretch/>
        </p:blipFill>
        <p:spPr>
          <a:xfrm rot="2273749">
            <a:off x="9170553" y="184555"/>
            <a:ext cx="2636010" cy="2160000"/>
          </a:xfrm>
          <a:prstGeom prst="rect">
            <a:avLst/>
          </a:prstGeom>
        </p:spPr>
      </p:pic>
    </p:spTree>
    <p:extLst>
      <p:ext uri="{BB962C8B-B14F-4D97-AF65-F5344CB8AC3E}">
        <p14:creationId xmlns:p14="http://schemas.microsoft.com/office/powerpoint/2010/main" val="773761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5C2D0-29D8-5C7E-1637-DE94A9AF8004}"/>
              </a:ext>
            </a:extLst>
          </p:cNvPr>
          <p:cNvSpPr>
            <a:spLocks noGrp="1"/>
          </p:cNvSpPr>
          <p:nvPr>
            <p:ph type="title"/>
          </p:nvPr>
        </p:nvSpPr>
        <p:spPr/>
        <p:txBody>
          <a:bodyPr>
            <a:normAutofit/>
          </a:bodyPr>
          <a:lstStyle/>
          <a:p>
            <a:r>
              <a:rPr lang="fr-FR" sz="3200" dirty="0"/>
              <a:t>B.4.2.1.4 Le rôle de l’Assistant</a:t>
            </a:r>
          </a:p>
        </p:txBody>
      </p:sp>
      <p:sp>
        <p:nvSpPr>
          <p:cNvPr id="3" name="Espace réservé du contenu 2">
            <a:extLst>
              <a:ext uri="{FF2B5EF4-FFF2-40B4-BE49-F238E27FC236}">
                <a16:creationId xmlns:a16="http://schemas.microsoft.com/office/drawing/2014/main" id="{7830F912-19AD-C1F8-1B53-D070BE064288}"/>
              </a:ext>
            </a:extLst>
          </p:cNvPr>
          <p:cNvSpPr>
            <a:spLocks noGrp="1"/>
          </p:cNvSpPr>
          <p:nvPr>
            <p:ph idx="1"/>
          </p:nvPr>
        </p:nvSpPr>
        <p:spPr/>
        <p:txBody>
          <a:bodyPr/>
          <a:lstStyle/>
          <a:p>
            <a:pPr algn="just"/>
            <a:r>
              <a:rPr lang="fr-FR" sz="2400" dirty="0">
                <a:latin typeface="Garamond" panose="02020404030301010803" pitchFamily="18" charset="0"/>
              </a:rPr>
              <a:t>  Pour les SUP 2, à la demande de l’archer, lorsque la mise en tension est terminée, ajuster le placement des sangles ou du décocheur.</a:t>
            </a:r>
          </a:p>
          <a:p>
            <a:pPr algn="just"/>
            <a:r>
              <a:rPr lang="fr-FR" sz="2400" dirty="0">
                <a:latin typeface="Garamond" panose="02020404030301010803" pitchFamily="18" charset="0"/>
              </a:rPr>
              <a:t>   Encourager l’archer sans perturber les archers placés à proximité.</a:t>
            </a:r>
          </a:p>
          <a:p>
            <a:pPr marL="0" indent="0" algn="just">
              <a:buNone/>
            </a:pPr>
            <a:r>
              <a:rPr lang="fr-FR" sz="2400" dirty="0">
                <a:latin typeface="Garamond" panose="02020404030301010803" pitchFamily="18" charset="0"/>
              </a:rPr>
              <a:t>  L’assistant doit simplement exécuter les demandes de l’archer. Il ne doit en aucun cas interférer dans sa visée. Pour cela, durant le tir, l’assistant ne regarde pas les cibles. Il est placé sur le côté de l’archer pour encocher la flèche avec la possibilité de regarder l’arc lorsqu’il a besoin de le stabiliser puis se positionne dos aux cibles. </a:t>
            </a:r>
          </a:p>
          <a:p>
            <a:endParaRPr lang="fr-FR" dirty="0"/>
          </a:p>
        </p:txBody>
      </p:sp>
      <p:sp>
        <p:nvSpPr>
          <p:cNvPr id="4" name="Espace réservé du numéro de diapositive 3">
            <a:extLst>
              <a:ext uri="{FF2B5EF4-FFF2-40B4-BE49-F238E27FC236}">
                <a16:creationId xmlns:a16="http://schemas.microsoft.com/office/drawing/2014/main" id="{16617075-F5FB-2A1B-A203-291CFF1AA2CB}"/>
              </a:ext>
            </a:extLst>
          </p:cNvPr>
          <p:cNvSpPr>
            <a:spLocks noGrp="1"/>
          </p:cNvSpPr>
          <p:nvPr>
            <p:ph type="sldNum" sz="quarter" idx="12"/>
          </p:nvPr>
        </p:nvSpPr>
        <p:spPr/>
        <p:txBody>
          <a:bodyPr/>
          <a:lstStyle/>
          <a:p>
            <a:fld id="{F6E9441E-43A9-43E1-AE71-C14FF4917052}" type="slidenum">
              <a:rPr lang="fr-FR" smtClean="0"/>
              <a:t>33</a:t>
            </a:fld>
            <a:endParaRPr lang="fr-FR" dirty="0"/>
          </a:p>
        </p:txBody>
      </p:sp>
      <p:pic>
        <p:nvPicPr>
          <p:cNvPr id="5" name="Picture 4" descr="DSC00880">
            <a:extLst>
              <a:ext uri="{FF2B5EF4-FFF2-40B4-BE49-F238E27FC236}">
                <a16:creationId xmlns:a16="http://schemas.microsoft.com/office/drawing/2014/main" id="{12F0CF3B-449F-2ED0-464A-783C8D5BDF5A}"/>
              </a:ext>
            </a:extLst>
          </p:cNvPr>
          <p:cNvPicPr>
            <a:picLocks noChangeAspect="1" noChangeArrowheads="1"/>
          </p:cNvPicPr>
          <p:nvPr/>
        </p:nvPicPr>
        <p:blipFill>
          <a:blip r:embed="rId3"/>
          <a:srcRect l="3132" r="55515"/>
          <a:stretch>
            <a:fillRect/>
          </a:stretch>
        </p:blipFill>
        <p:spPr>
          <a:xfrm>
            <a:off x="354818" y="1905000"/>
            <a:ext cx="2159984" cy="3600000"/>
          </a:xfrm>
          <a:prstGeom prst="rect">
            <a:avLst/>
          </a:prstGeom>
        </p:spPr>
      </p:pic>
      <p:sp>
        <p:nvSpPr>
          <p:cNvPr id="6" name="Ellipse 5">
            <a:extLst>
              <a:ext uri="{FF2B5EF4-FFF2-40B4-BE49-F238E27FC236}">
                <a16:creationId xmlns:a16="http://schemas.microsoft.com/office/drawing/2014/main" id="{DD786A75-A978-48BE-F013-107C0DAF293F}"/>
              </a:ext>
            </a:extLst>
          </p:cNvPr>
          <p:cNvSpPr/>
          <p:nvPr/>
        </p:nvSpPr>
        <p:spPr>
          <a:xfrm>
            <a:off x="687388" y="2549388"/>
            <a:ext cx="1252330" cy="175922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76898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503E77-CED5-40AA-E173-93F97D1836FA}"/>
              </a:ext>
            </a:extLst>
          </p:cNvPr>
          <p:cNvSpPr>
            <a:spLocks noGrp="1"/>
          </p:cNvSpPr>
          <p:nvPr>
            <p:ph type="title"/>
          </p:nvPr>
        </p:nvSpPr>
        <p:spPr>
          <a:xfrm>
            <a:off x="2589212" y="2694600"/>
            <a:ext cx="8915399" cy="1468800"/>
          </a:xfrm>
        </p:spPr>
        <p:txBody>
          <a:bodyPr anchor="ctr"/>
          <a:lstStyle/>
          <a:p>
            <a:r>
              <a:rPr lang="fr-FR" dirty="0"/>
              <a:t>Le Handicap Visuel</a:t>
            </a:r>
          </a:p>
        </p:txBody>
      </p:sp>
      <p:sp>
        <p:nvSpPr>
          <p:cNvPr id="6" name="Espace réservé du numéro de diapositive 5">
            <a:extLst>
              <a:ext uri="{FF2B5EF4-FFF2-40B4-BE49-F238E27FC236}">
                <a16:creationId xmlns:a16="http://schemas.microsoft.com/office/drawing/2014/main" id="{6BC09514-B311-2A8B-3F2C-36457803C005}"/>
              </a:ext>
            </a:extLst>
          </p:cNvPr>
          <p:cNvSpPr>
            <a:spLocks noGrp="1"/>
          </p:cNvSpPr>
          <p:nvPr>
            <p:ph type="sldNum" sz="quarter" idx="12"/>
          </p:nvPr>
        </p:nvSpPr>
        <p:spPr/>
        <p:txBody>
          <a:bodyPr/>
          <a:lstStyle/>
          <a:p>
            <a:fld id="{F6E9441E-43A9-43E1-AE71-C14FF4917052}" type="slidenum">
              <a:rPr lang="fr-FR" smtClean="0"/>
              <a:t>34</a:t>
            </a:fld>
            <a:endParaRPr lang="fr-FR" dirty="0"/>
          </a:p>
        </p:txBody>
      </p:sp>
      <p:pic>
        <p:nvPicPr>
          <p:cNvPr id="7" name="Image 6" descr="Une image contenant clipart, illustration&#10;&#10;Le contenu généré par l’IA peut être incorrect.">
            <a:extLst>
              <a:ext uri="{FF2B5EF4-FFF2-40B4-BE49-F238E27FC236}">
                <a16:creationId xmlns:a16="http://schemas.microsoft.com/office/drawing/2014/main" id="{BBB8A2B3-1543-5D5F-965B-053C76F5E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pic>
        <p:nvPicPr>
          <p:cNvPr id="3" name="Picture 6" descr="Afficher l'image d'origine">
            <a:extLst>
              <a:ext uri="{FF2B5EF4-FFF2-40B4-BE49-F238E27FC236}">
                <a16:creationId xmlns:a16="http://schemas.microsoft.com/office/drawing/2014/main" id="{F8748EC7-33D1-BC38-E22F-E661092F39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8307" y="1673261"/>
            <a:ext cx="2736304" cy="387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1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BBB50-1B86-87B3-3802-8D926D90AE64}"/>
              </a:ext>
            </a:extLst>
          </p:cNvPr>
          <p:cNvSpPr>
            <a:spLocks noGrp="1"/>
          </p:cNvSpPr>
          <p:nvPr>
            <p:ph type="title"/>
          </p:nvPr>
        </p:nvSpPr>
        <p:spPr/>
        <p:txBody>
          <a:bodyPr>
            <a:normAutofit/>
          </a:bodyPr>
          <a:lstStyle/>
          <a:p>
            <a:r>
              <a:rPr lang="fr-FR" sz="3200" dirty="0"/>
              <a:t>B.4.2.2 Pour les classes sportives HV</a:t>
            </a:r>
          </a:p>
        </p:txBody>
      </p:sp>
      <p:sp>
        <p:nvSpPr>
          <p:cNvPr id="3" name="Espace réservé du contenu 2">
            <a:extLst>
              <a:ext uri="{FF2B5EF4-FFF2-40B4-BE49-F238E27FC236}">
                <a16:creationId xmlns:a16="http://schemas.microsoft.com/office/drawing/2014/main" id="{290DB904-93A0-7161-741B-B9CD3BE8C2A9}"/>
              </a:ext>
            </a:extLst>
          </p:cNvPr>
          <p:cNvSpPr>
            <a:spLocks noGrp="1"/>
          </p:cNvSpPr>
          <p:nvPr>
            <p:ph idx="1"/>
          </p:nvPr>
        </p:nvSpPr>
        <p:spPr/>
        <p:txBody>
          <a:bodyPr>
            <a:normAutofit/>
          </a:bodyPr>
          <a:lstStyle/>
          <a:p>
            <a:pPr algn="just"/>
            <a:r>
              <a:rPr lang="fr-FR" sz="2400" dirty="0">
                <a:latin typeface="Garamond" panose="02020404030301010803" pitchFamily="18" charset="0"/>
              </a:rPr>
              <a:t>  Les archers de la catégorie </a:t>
            </a:r>
            <a:r>
              <a:rPr lang="fr-FR" sz="2400" b="1" dirty="0">
                <a:latin typeface="Garamond" panose="02020404030301010803" pitchFamily="18" charset="0"/>
              </a:rPr>
              <a:t>B1</a:t>
            </a:r>
            <a:r>
              <a:rPr lang="fr-FR" sz="2400" dirty="0">
                <a:latin typeface="Garamond" panose="02020404030301010803" pitchFamily="18" charset="0"/>
              </a:rPr>
              <a:t> utilisent un système de visée tactile (</a:t>
            </a:r>
            <a:r>
              <a:rPr lang="fr-FR" sz="2400" dirty="0">
                <a:solidFill>
                  <a:srgbClr val="7030A0"/>
                </a:solidFill>
                <a:latin typeface="Garamond" panose="02020404030301010803" pitchFamily="18" charset="0"/>
              </a:rPr>
              <a:t>potence</a:t>
            </a:r>
            <a:r>
              <a:rPr lang="fr-FR" sz="2400" dirty="0">
                <a:latin typeface="Garamond" panose="02020404030301010803" pitchFamily="18" charset="0"/>
              </a:rPr>
              <a:t>). Ils tirent avec un bandeau opaque ou des lunettes opaques enveloppantes (</a:t>
            </a:r>
            <a:r>
              <a:rPr lang="fr-FR" sz="2400" dirty="0">
                <a:solidFill>
                  <a:srgbClr val="7030A0"/>
                </a:solidFill>
                <a:latin typeface="Garamond" panose="02020404030301010803" pitchFamily="18" charset="0"/>
              </a:rPr>
              <a:t>qui recouvrent les yeux sur les côtés et sur le dessus du nez de la monture</a:t>
            </a:r>
            <a:r>
              <a:rPr lang="fr-FR" sz="2400" dirty="0">
                <a:latin typeface="Garamond" panose="02020404030301010803" pitchFamily="18" charset="0"/>
              </a:rPr>
              <a:t>).</a:t>
            </a:r>
          </a:p>
          <a:p>
            <a:pPr marL="0" indent="0" algn="just">
              <a:spcBef>
                <a:spcPts val="600"/>
              </a:spcBef>
              <a:buNone/>
            </a:pPr>
            <a:r>
              <a:rPr lang="fr-FR" sz="2400" dirty="0">
                <a:latin typeface="Garamond" panose="02020404030301010803" pitchFamily="18" charset="0"/>
              </a:rPr>
              <a:t>  Le port du bandeau (</a:t>
            </a:r>
            <a:r>
              <a:rPr lang="fr-FR" sz="2400" dirty="0">
                <a:solidFill>
                  <a:srgbClr val="7030A0"/>
                </a:solidFill>
                <a:latin typeface="Garamond" panose="02020404030301010803" pitchFamily="18" charset="0"/>
              </a:rPr>
              <a:t>ou des lunettes occultantes</a:t>
            </a:r>
            <a:r>
              <a:rPr lang="fr-FR" sz="2400" dirty="0">
                <a:latin typeface="Garamond" panose="02020404030301010803" pitchFamily="18" charset="0"/>
              </a:rPr>
              <a:t>) est obligatoire lors du tir. Il doit être porté constamment sur le terrain de compétition et ce jusqu’à la fin de la journée de compétition.</a:t>
            </a:r>
          </a:p>
          <a:p>
            <a:pPr algn="just"/>
            <a:r>
              <a:rPr lang="fr-FR" sz="2400" dirty="0">
                <a:latin typeface="Garamond" panose="02020404030301010803" pitchFamily="18" charset="0"/>
              </a:rPr>
              <a:t>   Les archers de la catégorie </a:t>
            </a:r>
            <a:r>
              <a:rPr lang="fr-FR" sz="2400" b="1" dirty="0">
                <a:latin typeface="Garamond" panose="02020404030301010803" pitchFamily="18" charset="0"/>
              </a:rPr>
              <a:t>B2-B3</a:t>
            </a:r>
            <a:r>
              <a:rPr lang="fr-FR" sz="2400" dirty="0">
                <a:latin typeface="Garamond" panose="02020404030301010803" pitchFamily="18" charset="0"/>
              </a:rPr>
              <a:t> utilisent un système de visée tactile (</a:t>
            </a:r>
            <a:r>
              <a:rPr lang="fr-FR" sz="2400" dirty="0">
                <a:solidFill>
                  <a:srgbClr val="7030A0"/>
                </a:solidFill>
                <a:latin typeface="Garamond" panose="02020404030301010803" pitchFamily="18" charset="0"/>
              </a:rPr>
              <a:t>potence</a:t>
            </a:r>
            <a:r>
              <a:rPr lang="fr-FR" sz="2400" dirty="0">
                <a:latin typeface="Garamond" panose="02020404030301010803" pitchFamily="18" charset="0"/>
              </a:rPr>
              <a:t>). Ils tirent sans bandeau ou lunettes occultantes.</a:t>
            </a:r>
          </a:p>
        </p:txBody>
      </p:sp>
      <p:sp>
        <p:nvSpPr>
          <p:cNvPr id="4" name="Espace réservé du numéro de diapositive 3">
            <a:extLst>
              <a:ext uri="{FF2B5EF4-FFF2-40B4-BE49-F238E27FC236}">
                <a16:creationId xmlns:a16="http://schemas.microsoft.com/office/drawing/2014/main" id="{446B83AD-1BA9-1EC2-0E82-460AA7551D93}"/>
              </a:ext>
            </a:extLst>
          </p:cNvPr>
          <p:cNvSpPr>
            <a:spLocks noGrp="1"/>
          </p:cNvSpPr>
          <p:nvPr>
            <p:ph type="sldNum" sz="quarter" idx="12"/>
          </p:nvPr>
        </p:nvSpPr>
        <p:spPr/>
        <p:txBody>
          <a:bodyPr/>
          <a:lstStyle/>
          <a:p>
            <a:fld id="{F6E9441E-43A9-43E1-AE71-C14FF4917052}" type="slidenum">
              <a:rPr lang="fr-FR" smtClean="0"/>
              <a:t>35</a:t>
            </a:fld>
            <a:endParaRPr lang="fr-FR" dirty="0"/>
          </a:p>
        </p:txBody>
      </p:sp>
      <p:pic>
        <p:nvPicPr>
          <p:cNvPr id="1026" name="Picture 2">
            <a:extLst>
              <a:ext uri="{FF2B5EF4-FFF2-40B4-BE49-F238E27FC236}">
                <a16:creationId xmlns:a16="http://schemas.microsoft.com/office/drawing/2014/main" id="{6E6D4842-75EC-9663-700E-E12DD2209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42" y="2911475"/>
            <a:ext cx="1568450" cy="103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2988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5E4F1-4DE8-DF8F-61CB-22493901D218}"/>
              </a:ext>
            </a:extLst>
          </p:cNvPr>
          <p:cNvSpPr>
            <a:spLocks noGrp="1"/>
          </p:cNvSpPr>
          <p:nvPr>
            <p:ph type="title"/>
          </p:nvPr>
        </p:nvSpPr>
        <p:spPr>
          <a:xfrm>
            <a:off x="2589212" y="506899"/>
            <a:ext cx="8910362" cy="686904"/>
          </a:xfrm>
        </p:spPr>
        <p:txBody>
          <a:bodyPr>
            <a:normAutofit/>
          </a:bodyPr>
          <a:lstStyle/>
          <a:p>
            <a:r>
              <a:rPr lang="fr-FR" sz="3200" dirty="0"/>
              <a:t>B.4.2.2.2 La Visée tactile</a:t>
            </a:r>
          </a:p>
        </p:txBody>
      </p:sp>
      <p:pic>
        <p:nvPicPr>
          <p:cNvPr id="6" name="Espace réservé du contenu 5">
            <a:extLst>
              <a:ext uri="{FF2B5EF4-FFF2-40B4-BE49-F238E27FC236}">
                <a16:creationId xmlns:a16="http://schemas.microsoft.com/office/drawing/2014/main" id="{F4E8DB38-ABCE-9D71-7B92-194CEF84D959}"/>
              </a:ext>
            </a:extLst>
          </p:cNvPr>
          <p:cNvPicPr>
            <a:picLocks noGrp="1" noChangeAspect="1"/>
          </p:cNvPicPr>
          <p:nvPr>
            <p:ph idx="1"/>
          </p:nvPr>
        </p:nvPicPr>
        <p:blipFill>
          <a:blip r:embed="rId3"/>
          <a:stretch>
            <a:fillRect/>
          </a:stretch>
        </p:blipFill>
        <p:spPr>
          <a:xfrm>
            <a:off x="8007282" y="1598613"/>
            <a:ext cx="3562350" cy="2495550"/>
          </a:xfrm>
          <a:prstGeom prst="rect">
            <a:avLst/>
          </a:prstGeom>
        </p:spPr>
      </p:pic>
      <p:sp>
        <p:nvSpPr>
          <p:cNvPr id="4" name="Espace réservé du texte 3">
            <a:extLst>
              <a:ext uri="{FF2B5EF4-FFF2-40B4-BE49-F238E27FC236}">
                <a16:creationId xmlns:a16="http://schemas.microsoft.com/office/drawing/2014/main" id="{97E3CBB6-E389-6F7F-00FD-350208AF54A6}"/>
              </a:ext>
            </a:extLst>
          </p:cNvPr>
          <p:cNvSpPr>
            <a:spLocks noGrp="1"/>
          </p:cNvSpPr>
          <p:nvPr>
            <p:ph type="body" sz="half" idx="2"/>
          </p:nvPr>
        </p:nvSpPr>
        <p:spPr>
          <a:xfrm>
            <a:off x="2589212" y="1598613"/>
            <a:ext cx="5302458" cy="2495550"/>
          </a:xfrm>
        </p:spPr>
        <p:txBody>
          <a:bodyPr>
            <a:noAutofit/>
          </a:bodyPr>
          <a:lstStyle/>
          <a:p>
            <a:pPr algn="just"/>
            <a:r>
              <a:rPr lang="fr-FR" sz="2400" dirty="0">
                <a:latin typeface="Garamond" panose="02020404030301010803" pitchFamily="18" charset="0"/>
              </a:rPr>
              <a:t>  Les archers handicapés visuels (</a:t>
            </a:r>
            <a:r>
              <a:rPr lang="fr-FR" sz="2400" dirty="0">
                <a:solidFill>
                  <a:srgbClr val="7030A0"/>
                </a:solidFill>
                <a:latin typeface="Garamond" panose="02020404030301010803" pitchFamily="18" charset="0"/>
              </a:rPr>
              <a:t>catégories B1 et B2-B3</a:t>
            </a:r>
            <a:r>
              <a:rPr lang="fr-FR" sz="2400" dirty="0">
                <a:latin typeface="Garamond" panose="02020404030301010803" pitchFamily="18" charset="0"/>
              </a:rPr>
              <a:t>) utilisent un système de visée tactile fixe, ou mobile, et ne doit pas servir d’appui.</a:t>
            </a:r>
          </a:p>
          <a:p>
            <a:pPr algn="just"/>
            <a:r>
              <a:rPr lang="fr-FR" sz="2400" dirty="0">
                <a:latin typeface="Garamond" panose="02020404030301010803" pitchFamily="18" charset="0"/>
              </a:rPr>
              <a:t>  Il ne peut comporter aucun système électronique.</a:t>
            </a:r>
          </a:p>
          <a:p>
            <a:pPr algn="just"/>
            <a:r>
              <a:rPr lang="fr-FR" sz="2400" dirty="0">
                <a:latin typeface="Garamond" panose="02020404030301010803" pitchFamily="18" charset="0"/>
              </a:rPr>
              <a:t> </a:t>
            </a:r>
          </a:p>
        </p:txBody>
      </p:sp>
      <p:sp>
        <p:nvSpPr>
          <p:cNvPr id="8" name="Espace réservé du numéro de diapositive 7">
            <a:extLst>
              <a:ext uri="{FF2B5EF4-FFF2-40B4-BE49-F238E27FC236}">
                <a16:creationId xmlns:a16="http://schemas.microsoft.com/office/drawing/2014/main" id="{ACF90238-A8AA-CD39-6A37-D8663B6D9394}"/>
              </a:ext>
            </a:extLst>
          </p:cNvPr>
          <p:cNvSpPr>
            <a:spLocks noGrp="1"/>
          </p:cNvSpPr>
          <p:nvPr>
            <p:ph type="sldNum" sz="quarter" idx="12"/>
          </p:nvPr>
        </p:nvSpPr>
        <p:spPr/>
        <p:txBody>
          <a:bodyPr/>
          <a:lstStyle/>
          <a:p>
            <a:fld id="{F6E9441E-43A9-43E1-AE71-C14FF4917052}" type="slidenum">
              <a:rPr lang="fr-FR" smtClean="0"/>
              <a:t>36</a:t>
            </a:fld>
            <a:endParaRPr lang="fr-FR" dirty="0"/>
          </a:p>
        </p:txBody>
      </p:sp>
      <p:sp>
        <p:nvSpPr>
          <p:cNvPr id="7" name="ZoneTexte 6">
            <a:extLst>
              <a:ext uri="{FF2B5EF4-FFF2-40B4-BE49-F238E27FC236}">
                <a16:creationId xmlns:a16="http://schemas.microsoft.com/office/drawing/2014/main" id="{8AA9BA49-2A9B-CC4E-60CD-D87BB362EEA4}"/>
              </a:ext>
            </a:extLst>
          </p:cNvPr>
          <p:cNvSpPr txBox="1"/>
          <p:nvPr/>
        </p:nvSpPr>
        <p:spPr>
          <a:xfrm>
            <a:off x="2589212" y="4094923"/>
            <a:ext cx="8910362" cy="2344231"/>
          </a:xfrm>
          <a:prstGeom prst="rect">
            <a:avLst/>
          </a:prstGeom>
          <a:noFill/>
        </p:spPr>
        <p:txBody>
          <a:bodyPr wrap="square" rtlCol="0">
            <a:spAutoFit/>
          </a:bodyPr>
          <a:lstStyle/>
          <a:p>
            <a:pPr algn="just"/>
            <a:r>
              <a:rPr lang="fr-FR" sz="2400" dirty="0">
                <a:latin typeface="Garamond" panose="02020404030301010803" pitchFamily="18" charset="0"/>
              </a:rPr>
              <a:t>  Le système est équipé d’un tactile, de quelque forme que ce soit. La taille du tactile n’excède pas 2 centimètres, mesurée dans toutes les directions.</a:t>
            </a:r>
          </a:p>
          <a:p>
            <a:pPr algn="just">
              <a:spcBef>
                <a:spcPts val="1000"/>
              </a:spcBef>
            </a:pPr>
            <a:r>
              <a:rPr lang="fr-FR" sz="2400" dirty="0">
                <a:latin typeface="Garamond" panose="02020404030301010803" pitchFamily="18" charset="0"/>
              </a:rPr>
              <a:t>  Le contact avec le tactile est autorisé sur le dos de la main, (</a:t>
            </a:r>
            <a:r>
              <a:rPr lang="fr-FR" sz="2400" dirty="0">
                <a:solidFill>
                  <a:srgbClr val="7030A0"/>
                </a:solidFill>
                <a:latin typeface="Garamond" panose="02020404030301010803" pitchFamily="18" charset="0"/>
              </a:rPr>
              <a:t>contact avec les doigts exclus</a:t>
            </a:r>
            <a:r>
              <a:rPr lang="fr-FR" sz="2400" dirty="0">
                <a:latin typeface="Garamond" panose="02020404030301010803" pitchFamily="18" charset="0"/>
              </a:rPr>
              <a:t>) jusqu’au coude (</a:t>
            </a:r>
            <a:r>
              <a:rPr lang="fr-FR" sz="2400" dirty="0">
                <a:solidFill>
                  <a:srgbClr val="7030A0"/>
                </a:solidFill>
                <a:latin typeface="Garamond" panose="02020404030301010803" pitchFamily="18" charset="0"/>
              </a:rPr>
              <a:t>avant-bras d’arc</a:t>
            </a:r>
            <a:r>
              <a:rPr lang="fr-FR" sz="2400" dirty="0">
                <a:latin typeface="Garamond" panose="02020404030301010803" pitchFamily="18" charset="0"/>
              </a:rPr>
              <a:t>) et du côté extérieur (</a:t>
            </a:r>
            <a:r>
              <a:rPr lang="fr-FR" sz="2400" i="1" dirty="0">
                <a:latin typeface="Garamond" panose="02020404030301010803" pitchFamily="18" charset="0"/>
              </a:rPr>
              <a:t>voir schéma</a:t>
            </a:r>
            <a:r>
              <a:rPr lang="fr-FR" sz="2400" dirty="0">
                <a:latin typeface="Garamond" panose="02020404030301010803" pitchFamily="18" charset="0"/>
              </a:rPr>
              <a:t>).</a:t>
            </a:r>
          </a:p>
          <a:p>
            <a:endParaRPr lang="fr-FR" dirty="0"/>
          </a:p>
        </p:txBody>
      </p:sp>
      <p:pic>
        <p:nvPicPr>
          <p:cNvPr id="9" name="Image 8">
            <a:extLst>
              <a:ext uri="{FF2B5EF4-FFF2-40B4-BE49-F238E27FC236}">
                <a16:creationId xmlns:a16="http://schemas.microsoft.com/office/drawing/2014/main" id="{3A253AE6-ABC4-C457-D512-962D289E757B}"/>
              </a:ext>
            </a:extLst>
          </p:cNvPr>
          <p:cNvPicPr>
            <a:picLocks noChangeAspect="1"/>
          </p:cNvPicPr>
          <p:nvPr/>
        </p:nvPicPr>
        <p:blipFill>
          <a:blip r:embed="rId4"/>
          <a:stretch>
            <a:fillRect/>
          </a:stretch>
        </p:blipFill>
        <p:spPr>
          <a:xfrm>
            <a:off x="190377" y="3895247"/>
            <a:ext cx="1752845" cy="1371791"/>
          </a:xfrm>
          <a:prstGeom prst="rect">
            <a:avLst/>
          </a:prstGeom>
        </p:spPr>
      </p:pic>
    </p:spTree>
    <p:extLst>
      <p:ext uri="{BB962C8B-B14F-4D97-AF65-F5344CB8AC3E}">
        <p14:creationId xmlns:p14="http://schemas.microsoft.com/office/powerpoint/2010/main" val="971331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B8EB22-2888-1FA4-C0F1-D20DAE282D93}"/>
              </a:ext>
            </a:extLst>
          </p:cNvPr>
          <p:cNvSpPr>
            <a:spLocks noGrp="1"/>
          </p:cNvSpPr>
          <p:nvPr>
            <p:ph type="title"/>
          </p:nvPr>
        </p:nvSpPr>
        <p:spPr>
          <a:xfrm>
            <a:off x="2589212" y="426210"/>
            <a:ext cx="6306310" cy="766486"/>
          </a:xfrm>
        </p:spPr>
        <p:txBody>
          <a:bodyPr>
            <a:normAutofit/>
          </a:bodyPr>
          <a:lstStyle/>
          <a:p>
            <a:r>
              <a:rPr lang="fr-FR" sz="3200" dirty="0"/>
              <a:t>B.4.2.2.2 La visée tactile</a:t>
            </a:r>
          </a:p>
        </p:txBody>
      </p:sp>
      <p:pic>
        <p:nvPicPr>
          <p:cNvPr id="6" name="Espace réservé du contenu 5">
            <a:extLst>
              <a:ext uri="{FF2B5EF4-FFF2-40B4-BE49-F238E27FC236}">
                <a16:creationId xmlns:a16="http://schemas.microsoft.com/office/drawing/2014/main" id="{E310CBB3-4F73-C4EC-20AE-34F544B19415}"/>
              </a:ext>
            </a:extLst>
          </p:cNvPr>
          <p:cNvPicPr>
            <a:picLocks noGrp="1" noChangeAspect="1"/>
          </p:cNvPicPr>
          <p:nvPr>
            <p:ph idx="1"/>
          </p:nvPr>
        </p:nvPicPr>
        <p:blipFill>
          <a:blip r:embed="rId3"/>
          <a:stretch>
            <a:fillRect/>
          </a:stretch>
        </p:blipFill>
        <p:spPr>
          <a:xfrm>
            <a:off x="9075767" y="446088"/>
            <a:ext cx="2439172" cy="5414962"/>
          </a:xfrm>
          <a:prstGeom prst="rect">
            <a:avLst/>
          </a:prstGeom>
        </p:spPr>
      </p:pic>
      <p:sp>
        <p:nvSpPr>
          <p:cNvPr id="4" name="Espace réservé du texte 3">
            <a:extLst>
              <a:ext uri="{FF2B5EF4-FFF2-40B4-BE49-F238E27FC236}">
                <a16:creationId xmlns:a16="http://schemas.microsoft.com/office/drawing/2014/main" id="{2F7328FE-1A8E-CCE9-45D4-FFDD2E728D6F}"/>
              </a:ext>
            </a:extLst>
          </p:cNvPr>
          <p:cNvSpPr>
            <a:spLocks noGrp="1"/>
          </p:cNvSpPr>
          <p:nvPr>
            <p:ph type="body" sz="half" idx="2"/>
          </p:nvPr>
        </p:nvSpPr>
        <p:spPr>
          <a:xfrm>
            <a:off x="2589212" y="1598613"/>
            <a:ext cx="6306310" cy="4262436"/>
          </a:xfrm>
        </p:spPr>
        <p:txBody>
          <a:bodyPr>
            <a:normAutofit/>
          </a:bodyPr>
          <a:lstStyle/>
          <a:p>
            <a:pPr algn="just"/>
            <a:r>
              <a:rPr lang="fr-FR" sz="2400" dirty="0">
                <a:latin typeface="Garamond" panose="02020404030301010803" pitchFamily="18" charset="0"/>
              </a:rPr>
              <a:t>  L’encombrement au sol (</a:t>
            </a:r>
            <a:r>
              <a:rPr lang="fr-FR" sz="2400" dirty="0">
                <a:solidFill>
                  <a:srgbClr val="7030A0"/>
                </a:solidFill>
                <a:latin typeface="Garamond" panose="02020404030301010803" pitchFamily="18" charset="0"/>
              </a:rPr>
              <a:t>sur le pas de tir</a:t>
            </a:r>
            <a:r>
              <a:rPr lang="fr-FR" sz="2400" dirty="0">
                <a:latin typeface="Garamond" panose="02020404030301010803" pitchFamily="18" charset="0"/>
              </a:rPr>
              <a:t>) du système ne pourra pas excéder une largeur de 80 centimètres (</a:t>
            </a:r>
            <a:r>
              <a:rPr lang="fr-FR" sz="2400" dirty="0">
                <a:solidFill>
                  <a:srgbClr val="7030A0"/>
                </a:solidFill>
                <a:latin typeface="Garamond" panose="02020404030301010803" pitchFamily="18" charset="0"/>
              </a:rPr>
              <a:t>y compris en salle</a:t>
            </a:r>
            <a:r>
              <a:rPr lang="fr-FR" sz="2400" dirty="0">
                <a:latin typeface="Garamond" panose="02020404030301010803" pitchFamily="18" charset="0"/>
              </a:rPr>
              <a:t>), et en aucun cas dépasser l’emplacement alloué pour l’archer.</a:t>
            </a:r>
          </a:p>
          <a:p>
            <a:pPr algn="just"/>
            <a:r>
              <a:rPr lang="fr-FR" sz="2400" dirty="0">
                <a:latin typeface="Garamond" panose="02020404030301010803" pitchFamily="18" charset="0"/>
              </a:rPr>
              <a:t>  S’il est équipé d’un système de calage des pieds de l’archer, la hauteur de la cale en contact avec la cheville de l’archer ne doit pas dépasser 6 cm.</a:t>
            </a:r>
          </a:p>
          <a:p>
            <a:pPr algn="just"/>
            <a:r>
              <a:rPr lang="fr-FR" sz="2400" dirty="0">
                <a:latin typeface="Garamond" panose="02020404030301010803" pitchFamily="18" charset="0"/>
              </a:rPr>
              <a:t>  Les dispositifs de calage des pieds doivent être installés de part et d’autre de la ligne de tir. </a:t>
            </a:r>
          </a:p>
        </p:txBody>
      </p:sp>
      <p:sp>
        <p:nvSpPr>
          <p:cNvPr id="7" name="Espace réservé du numéro de diapositive 6">
            <a:extLst>
              <a:ext uri="{FF2B5EF4-FFF2-40B4-BE49-F238E27FC236}">
                <a16:creationId xmlns:a16="http://schemas.microsoft.com/office/drawing/2014/main" id="{BEA27FCD-42D5-2455-E329-D933E17041EC}"/>
              </a:ext>
            </a:extLst>
          </p:cNvPr>
          <p:cNvSpPr>
            <a:spLocks noGrp="1"/>
          </p:cNvSpPr>
          <p:nvPr>
            <p:ph type="sldNum" sz="quarter" idx="12"/>
          </p:nvPr>
        </p:nvSpPr>
        <p:spPr/>
        <p:txBody>
          <a:bodyPr/>
          <a:lstStyle/>
          <a:p>
            <a:fld id="{F6E9441E-43A9-43E1-AE71-C14FF4917052}" type="slidenum">
              <a:rPr lang="fr-FR" smtClean="0"/>
              <a:t>37</a:t>
            </a:fld>
            <a:endParaRPr lang="fr-FR" dirty="0"/>
          </a:p>
        </p:txBody>
      </p:sp>
    </p:spTree>
    <p:extLst>
      <p:ext uri="{BB962C8B-B14F-4D97-AF65-F5344CB8AC3E}">
        <p14:creationId xmlns:p14="http://schemas.microsoft.com/office/powerpoint/2010/main" val="3074614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170E7-D46E-7F2D-F2C5-22ADF3F26957}"/>
              </a:ext>
            </a:extLst>
          </p:cNvPr>
          <p:cNvSpPr>
            <a:spLocks noGrp="1"/>
          </p:cNvSpPr>
          <p:nvPr>
            <p:ph type="title"/>
          </p:nvPr>
        </p:nvSpPr>
        <p:spPr/>
        <p:txBody>
          <a:bodyPr>
            <a:normAutofit/>
          </a:bodyPr>
          <a:lstStyle/>
          <a:p>
            <a:r>
              <a:rPr lang="fr-FR" sz="3200" dirty="0"/>
              <a:t>B.4.2.2.4 Le Spoteur</a:t>
            </a:r>
          </a:p>
        </p:txBody>
      </p:sp>
      <p:sp>
        <p:nvSpPr>
          <p:cNvPr id="3" name="Espace réservé du contenu 2">
            <a:extLst>
              <a:ext uri="{FF2B5EF4-FFF2-40B4-BE49-F238E27FC236}">
                <a16:creationId xmlns:a16="http://schemas.microsoft.com/office/drawing/2014/main" id="{C8832037-F830-8BD0-BC51-B47DF0FA27F0}"/>
              </a:ext>
            </a:extLst>
          </p:cNvPr>
          <p:cNvSpPr>
            <a:spLocks noGrp="1"/>
          </p:cNvSpPr>
          <p:nvPr>
            <p:ph idx="1"/>
          </p:nvPr>
        </p:nvSpPr>
        <p:spPr/>
        <p:txBody>
          <a:bodyPr>
            <a:noAutofit/>
          </a:bodyPr>
          <a:lstStyle/>
          <a:p>
            <a:pPr algn="just"/>
            <a:r>
              <a:rPr lang="fr-FR" sz="2400" dirty="0">
                <a:latin typeface="Garamond" panose="02020404030301010803" pitchFamily="18" charset="0"/>
              </a:rPr>
              <a:t>  Les archers malvoyants peuvent bénéficier d’un spoteur, dont le rôle est de préciser à l’archer la position des flèches sur le blason ainsi que de l’informer sur les mesures de sécurité.</a:t>
            </a:r>
          </a:p>
          <a:p>
            <a:pPr algn="just"/>
            <a:r>
              <a:rPr lang="fr-FR" sz="2400" dirty="0">
                <a:latin typeface="Garamond" panose="02020404030301010803" pitchFamily="18" charset="0"/>
              </a:rPr>
              <a:t>  Lors des phases de tir, le spoteur doit être assis 1 mètre en arrière de la ligne de tir.</a:t>
            </a:r>
          </a:p>
          <a:p>
            <a:pPr algn="just"/>
            <a:r>
              <a:rPr lang="fr-FR" sz="2400" dirty="0">
                <a:latin typeface="Garamond" panose="02020404030301010803" pitchFamily="18" charset="0"/>
              </a:rPr>
              <a:t>  Le spoteur peut intervenir sur le réglage du viseur tactile durant les phases d’échauffement ou entre les volées. En aucun cas il ne peut intervenir sur le viseur tactile au cours d’une volée. </a:t>
            </a:r>
          </a:p>
        </p:txBody>
      </p:sp>
      <p:sp>
        <p:nvSpPr>
          <p:cNvPr id="4" name="Espace réservé du numéro de diapositive 3">
            <a:extLst>
              <a:ext uri="{FF2B5EF4-FFF2-40B4-BE49-F238E27FC236}">
                <a16:creationId xmlns:a16="http://schemas.microsoft.com/office/drawing/2014/main" id="{E6901182-2328-20A6-59E7-532EC0DF4E17}"/>
              </a:ext>
            </a:extLst>
          </p:cNvPr>
          <p:cNvSpPr>
            <a:spLocks noGrp="1"/>
          </p:cNvSpPr>
          <p:nvPr>
            <p:ph type="sldNum" sz="quarter" idx="12"/>
          </p:nvPr>
        </p:nvSpPr>
        <p:spPr/>
        <p:txBody>
          <a:bodyPr/>
          <a:lstStyle/>
          <a:p>
            <a:fld id="{F6E9441E-43A9-43E1-AE71-C14FF4917052}" type="slidenum">
              <a:rPr lang="fr-FR" smtClean="0"/>
              <a:t>38</a:t>
            </a:fld>
            <a:endParaRPr lang="fr-FR" dirty="0"/>
          </a:p>
        </p:txBody>
      </p:sp>
      <p:pic>
        <p:nvPicPr>
          <p:cNvPr id="5" name="Picture 4" descr="DSCF4090">
            <a:extLst>
              <a:ext uri="{FF2B5EF4-FFF2-40B4-BE49-F238E27FC236}">
                <a16:creationId xmlns:a16="http://schemas.microsoft.com/office/drawing/2014/main" id="{4D350332-311B-E312-AB54-0FA708884CEB}"/>
              </a:ext>
            </a:extLst>
          </p:cNvPr>
          <p:cNvPicPr>
            <a:picLocks noChangeAspect="1" noChangeArrowheads="1"/>
          </p:cNvPicPr>
          <p:nvPr/>
        </p:nvPicPr>
        <p:blipFill>
          <a:blip r:embed="rId3" cstate="print"/>
          <a:srcRect l="15113" t="11102" r="47945"/>
          <a:stretch>
            <a:fillRect/>
          </a:stretch>
        </p:blipFill>
        <p:spPr>
          <a:xfrm>
            <a:off x="687388" y="2294016"/>
            <a:ext cx="1584176" cy="2880320"/>
          </a:xfrm>
          <a:prstGeom prst="rect">
            <a:avLst/>
          </a:prstGeom>
          <a:noFill/>
          <a:ln/>
        </p:spPr>
      </p:pic>
    </p:spTree>
    <p:extLst>
      <p:ext uri="{BB962C8B-B14F-4D97-AF65-F5344CB8AC3E}">
        <p14:creationId xmlns:p14="http://schemas.microsoft.com/office/powerpoint/2010/main" val="2604274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91F7E-73C0-8114-04DA-3747F0041AEF}"/>
              </a:ext>
            </a:extLst>
          </p:cNvPr>
          <p:cNvSpPr>
            <a:spLocks noGrp="1"/>
          </p:cNvSpPr>
          <p:nvPr>
            <p:ph type="title"/>
          </p:nvPr>
        </p:nvSpPr>
        <p:spPr/>
        <p:txBody>
          <a:bodyPr>
            <a:normAutofit/>
          </a:bodyPr>
          <a:lstStyle/>
          <a:p>
            <a:r>
              <a:rPr lang="fr-FR" sz="3200" dirty="0"/>
              <a:t>B.4.2.2.4 Le Spoteur</a:t>
            </a:r>
          </a:p>
        </p:txBody>
      </p:sp>
      <p:sp>
        <p:nvSpPr>
          <p:cNvPr id="3" name="Espace réservé du contenu 2">
            <a:extLst>
              <a:ext uri="{FF2B5EF4-FFF2-40B4-BE49-F238E27FC236}">
                <a16:creationId xmlns:a16="http://schemas.microsoft.com/office/drawing/2014/main" id="{3C5AB1BD-DC28-0A40-0AE3-AC33DF7E6F24}"/>
              </a:ext>
            </a:extLst>
          </p:cNvPr>
          <p:cNvSpPr>
            <a:spLocks noGrp="1"/>
          </p:cNvSpPr>
          <p:nvPr>
            <p:ph idx="1"/>
          </p:nvPr>
        </p:nvSpPr>
        <p:spPr>
          <a:xfrm>
            <a:off x="2589212" y="2133599"/>
            <a:ext cx="8915400" cy="4346713"/>
          </a:xfrm>
        </p:spPr>
        <p:txBody>
          <a:bodyPr>
            <a:normAutofit/>
          </a:bodyPr>
          <a:lstStyle/>
          <a:p>
            <a:pPr algn="just"/>
            <a:r>
              <a:rPr lang="fr-FR" sz="2600" dirty="0">
                <a:latin typeface="Garamond" panose="02020404030301010803" pitchFamily="18" charset="0"/>
              </a:rPr>
              <a:t>  Quand l’archer a terminé de tirer ses flèches, son spoteur retourne derrière la ligne d’attente. L’archer peut aller avec lui ou rester sur la ligne de tir.</a:t>
            </a:r>
          </a:p>
          <a:p>
            <a:pPr algn="just"/>
            <a:r>
              <a:rPr lang="fr-FR" sz="2600" dirty="0">
                <a:latin typeface="Garamond" panose="02020404030301010803" pitchFamily="18" charset="0"/>
              </a:rPr>
              <a:t>  Durant les phases d’entraînement, le spoteur peut guider l’archer jusqu’à la cible.</a:t>
            </a:r>
          </a:p>
          <a:p>
            <a:pPr algn="just"/>
            <a:r>
              <a:rPr lang="fr-FR" sz="2600" dirty="0">
                <a:latin typeface="Garamond" panose="02020404030301010803" pitchFamily="18" charset="0"/>
              </a:rPr>
              <a:t>  Durant la compétition, le spoteur établi les scores pour l’archer, mais c’est l’archer qui doit signer sa propre feuille de marque. </a:t>
            </a:r>
          </a:p>
          <a:p>
            <a:pPr algn="just"/>
            <a:r>
              <a:rPr lang="fr-FR" sz="2600" dirty="0">
                <a:latin typeface="Garamond" panose="02020404030301010803" pitchFamily="18" charset="0"/>
              </a:rPr>
              <a:t>Le spoteur doit être en possession d’une licence fédérale en cours de validité (</a:t>
            </a:r>
            <a:r>
              <a:rPr lang="fr-FR" sz="2600" i="1" dirty="0">
                <a:solidFill>
                  <a:srgbClr val="7030A0"/>
                </a:solidFill>
                <a:latin typeface="Garamond" panose="02020404030301010803" pitchFamily="18" charset="0"/>
              </a:rPr>
              <a:t>bénévole, pratique en club, compétition</a:t>
            </a:r>
            <a:r>
              <a:rPr lang="fr-FR" sz="2600" dirty="0">
                <a:latin typeface="Garamond" panose="02020404030301010803" pitchFamily="18" charset="0"/>
              </a:rPr>
              <a:t>). </a:t>
            </a:r>
          </a:p>
          <a:p>
            <a:endParaRPr lang="fr-FR" dirty="0"/>
          </a:p>
        </p:txBody>
      </p:sp>
      <p:sp>
        <p:nvSpPr>
          <p:cNvPr id="4" name="Espace réservé du numéro de diapositive 3">
            <a:extLst>
              <a:ext uri="{FF2B5EF4-FFF2-40B4-BE49-F238E27FC236}">
                <a16:creationId xmlns:a16="http://schemas.microsoft.com/office/drawing/2014/main" id="{4F31E6A1-EFCD-CE4D-D429-663797CF0CFB}"/>
              </a:ext>
            </a:extLst>
          </p:cNvPr>
          <p:cNvSpPr>
            <a:spLocks noGrp="1"/>
          </p:cNvSpPr>
          <p:nvPr>
            <p:ph type="sldNum" sz="quarter" idx="12"/>
          </p:nvPr>
        </p:nvSpPr>
        <p:spPr/>
        <p:txBody>
          <a:bodyPr/>
          <a:lstStyle/>
          <a:p>
            <a:fld id="{F6E9441E-43A9-43E1-AE71-C14FF4917052}" type="slidenum">
              <a:rPr lang="fr-FR" smtClean="0"/>
              <a:t>39</a:t>
            </a:fld>
            <a:endParaRPr lang="fr-FR" dirty="0"/>
          </a:p>
        </p:txBody>
      </p:sp>
    </p:spTree>
    <p:extLst>
      <p:ext uri="{BB962C8B-B14F-4D97-AF65-F5344CB8AC3E}">
        <p14:creationId xmlns:p14="http://schemas.microsoft.com/office/powerpoint/2010/main" val="2623805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A75EF-46A2-CACC-8E79-76766527CE03}"/>
              </a:ext>
            </a:extLst>
          </p:cNvPr>
          <p:cNvSpPr>
            <a:spLocks noGrp="1"/>
          </p:cNvSpPr>
          <p:nvPr>
            <p:ph type="title"/>
          </p:nvPr>
        </p:nvSpPr>
        <p:spPr>
          <a:xfrm>
            <a:off x="2592925" y="742097"/>
            <a:ext cx="8911687" cy="480416"/>
          </a:xfrm>
        </p:spPr>
        <p:txBody>
          <a:bodyPr>
            <a:noAutofit/>
          </a:bodyPr>
          <a:lstStyle/>
          <a:p>
            <a:r>
              <a:rPr lang="fr-FR" sz="2400" dirty="0"/>
              <a:t>Les basiques de la discipline</a:t>
            </a:r>
          </a:p>
        </p:txBody>
      </p:sp>
      <p:sp>
        <p:nvSpPr>
          <p:cNvPr id="3" name="Espace réservé du contenu 2">
            <a:extLst>
              <a:ext uri="{FF2B5EF4-FFF2-40B4-BE49-F238E27FC236}">
                <a16:creationId xmlns:a16="http://schemas.microsoft.com/office/drawing/2014/main" id="{45E0F01A-B018-DBF7-4065-630C62051A6E}"/>
              </a:ext>
            </a:extLst>
          </p:cNvPr>
          <p:cNvSpPr>
            <a:spLocks noGrp="1"/>
          </p:cNvSpPr>
          <p:nvPr>
            <p:ph idx="1"/>
          </p:nvPr>
        </p:nvSpPr>
        <p:spPr>
          <a:xfrm>
            <a:off x="2589212" y="1425677"/>
            <a:ext cx="8915400" cy="5024283"/>
          </a:xfrm>
        </p:spPr>
        <p:txBody>
          <a:bodyPr>
            <a:noAutofit/>
          </a:bodyPr>
          <a:lstStyle/>
          <a:p>
            <a:pPr algn="just">
              <a:lnSpc>
                <a:spcPct val="130000"/>
              </a:lnSpc>
            </a:pPr>
            <a:r>
              <a:rPr lang="fr-FR" sz="2000" b="1" dirty="0">
                <a:latin typeface="Garamond" panose="02020404030301010803" pitchFamily="18" charset="0"/>
              </a:rPr>
              <a:t>Public concerné :</a:t>
            </a:r>
          </a:p>
          <a:p>
            <a:pPr marL="800100" lvl="2" indent="0" algn="just">
              <a:lnSpc>
                <a:spcPct val="130000"/>
              </a:lnSpc>
              <a:buNone/>
            </a:pPr>
            <a:r>
              <a:rPr lang="fr-FR" sz="1600" b="1" dirty="0">
                <a:latin typeface="Garamond" panose="02020404030301010803" pitchFamily="18" charset="0"/>
              </a:rPr>
              <a:t> </a:t>
            </a:r>
            <a:r>
              <a:rPr lang="fr-FR" sz="2000" b="1" dirty="0">
                <a:latin typeface="Garamond" panose="02020404030301010803" pitchFamily="18" charset="0"/>
              </a:rPr>
              <a:t>* Les paraplégiques, tétraplégiques et assimilés,</a:t>
            </a:r>
          </a:p>
          <a:p>
            <a:pPr marL="800100" lvl="2" indent="0" algn="just">
              <a:buNone/>
            </a:pPr>
            <a:r>
              <a:rPr lang="fr-FR" sz="2000" b="1" dirty="0">
                <a:latin typeface="Garamond" panose="02020404030301010803" pitchFamily="18" charset="0"/>
              </a:rPr>
              <a:t> * Les amputés et assimilés,</a:t>
            </a:r>
          </a:p>
          <a:p>
            <a:pPr marL="800100" lvl="2" indent="0" algn="just">
              <a:buNone/>
            </a:pPr>
            <a:r>
              <a:rPr lang="fr-FR" sz="2000" b="1" dirty="0">
                <a:latin typeface="Garamond" panose="02020404030301010803" pitchFamily="18" charset="0"/>
              </a:rPr>
              <a:t> * Les infirmes moteurs cérébraux (</a:t>
            </a:r>
            <a:r>
              <a:rPr lang="fr-FR" sz="2000" b="1" dirty="0">
                <a:solidFill>
                  <a:srgbClr val="7030A0"/>
                </a:solidFill>
                <a:latin typeface="Garamond" panose="02020404030301010803" pitchFamily="18" charset="0"/>
              </a:rPr>
              <a:t>IMC</a:t>
            </a:r>
            <a:r>
              <a:rPr lang="fr-FR" sz="2000" b="1" dirty="0">
                <a:latin typeface="Garamond" panose="02020404030301010803" pitchFamily="18" charset="0"/>
              </a:rPr>
              <a:t>) et assimilés,</a:t>
            </a:r>
          </a:p>
          <a:p>
            <a:pPr marL="800100" lvl="2" indent="0" algn="just">
              <a:buNone/>
            </a:pPr>
            <a:r>
              <a:rPr lang="fr-FR" sz="2000" b="1" dirty="0">
                <a:latin typeface="Garamond" panose="02020404030301010803" pitchFamily="18" charset="0"/>
              </a:rPr>
              <a:t> * Les non voyants et mal voyants,</a:t>
            </a:r>
          </a:p>
          <a:p>
            <a:pPr marL="800100" lvl="2" indent="0" algn="just">
              <a:buNone/>
            </a:pPr>
            <a:r>
              <a:rPr lang="fr-FR" sz="2000" b="1" dirty="0">
                <a:latin typeface="Garamond" panose="02020404030301010803" pitchFamily="18" charset="0"/>
              </a:rPr>
              <a:t> * Les sourds et mal entendants.</a:t>
            </a:r>
          </a:p>
          <a:p>
            <a:pPr algn="just">
              <a:spcBef>
                <a:spcPts val="1800"/>
              </a:spcBef>
            </a:pPr>
            <a:r>
              <a:rPr lang="fr-FR" sz="2000" b="1" dirty="0">
                <a:latin typeface="Garamond" panose="02020404030301010803" pitchFamily="18" charset="0"/>
              </a:rPr>
              <a:t>   Ce n’est pas la pathologie qui détermine la classification de l’archer mais l’importance des </a:t>
            </a:r>
            <a:r>
              <a:rPr lang="fr-FR" sz="2000" b="1" u="sng" dirty="0">
                <a:solidFill>
                  <a:srgbClr val="C00000"/>
                </a:solidFill>
                <a:latin typeface="Garamond" panose="02020404030301010803" pitchFamily="18" charset="0"/>
              </a:rPr>
              <a:t>troubles locomoteurs</a:t>
            </a:r>
            <a:r>
              <a:rPr lang="fr-FR" sz="2000" b="1" dirty="0">
                <a:latin typeface="Garamond" panose="02020404030301010803" pitchFamily="18" charset="0"/>
              </a:rPr>
              <a:t> qui en résultent. Ainsi, une même pathologie peut donner des classifications différentes.</a:t>
            </a:r>
          </a:p>
          <a:p>
            <a:pPr algn="just">
              <a:spcBef>
                <a:spcPts val="1800"/>
              </a:spcBef>
            </a:pPr>
            <a:r>
              <a:rPr lang="fr-FR" sz="2000" b="1" dirty="0">
                <a:latin typeface="Garamond" panose="02020404030301010803" pitchFamily="18" charset="0"/>
              </a:rPr>
              <a:t>  Ce n’est pas le macaron de stationnement handicapé ou le pourcentage d’invalidité « Maison du handicap » (</a:t>
            </a:r>
            <a:r>
              <a:rPr lang="fr-FR" sz="2000" b="1" dirty="0">
                <a:solidFill>
                  <a:srgbClr val="7030A0"/>
                </a:solidFill>
                <a:latin typeface="Garamond" panose="02020404030301010803" pitchFamily="18" charset="0"/>
              </a:rPr>
              <a:t>ex Cotorep</a:t>
            </a:r>
            <a:r>
              <a:rPr lang="fr-FR" sz="2000" b="1" dirty="0">
                <a:latin typeface="Garamond" panose="02020404030301010803" pitchFamily="18" charset="0"/>
              </a:rPr>
              <a:t>) qui donne accès à la classification handisport.</a:t>
            </a:r>
          </a:p>
          <a:p>
            <a:pPr marL="0" indent="0">
              <a:buNone/>
            </a:pPr>
            <a:endParaRPr lang="fr-FR" dirty="0"/>
          </a:p>
        </p:txBody>
      </p:sp>
      <p:sp>
        <p:nvSpPr>
          <p:cNvPr id="4" name="Espace réservé du numéro de diapositive 3">
            <a:extLst>
              <a:ext uri="{FF2B5EF4-FFF2-40B4-BE49-F238E27FC236}">
                <a16:creationId xmlns:a16="http://schemas.microsoft.com/office/drawing/2014/main" id="{2F8D333D-29C8-FE61-1076-3BB87B00BC75}"/>
              </a:ext>
            </a:extLst>
          </p:cNvPr>
          <p:cNvSpPr>
            <a:spLocks noGrp="1"/>
          </p:cNvSpPr>
          <p:nvPr>
            <p:ph type="sldNum" sz="quarter" idx="12"/>
          </p:nvPr>
        </p:nvSpPr>
        <p:spPr/>
        <p:txBody>
          <a:bodyPr/>
          <a:lstStyle/>
          <a:p>
            <a:fld id="{F6E9441E-43A9-43E1-AE71-C14FF4917052}" type="slidenum">
              <a:rPr lang="fr-FR" smtClean="0"/>
              <a:t>4</a:t>
            </a:fld>
            <a:endParaRPr lang="fr-FR" dirty="0"/>
          </a:p>
        </p:txBody>
      </p:sp>
    </p:spTree>
    <p:extLst>
      <p:ext uri="{BB962C8B-B14F-4D97-AF65-F5344CB8AC3E}">
        <p14:creationId xmlns:p14="http://schemas.microsoft.com/office/powerpoint/2010/main" val="376932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AA211-6999-28FD-778B-D4341C9B7CC0}"/>
              </a:ext>
            </a:extLst>
          </p:cNvPr>
          <p:cNvSpPr>
            <a:spLocks noGrp="1"/>
          </p:cNvSpPr>
          <p:nvPr>
            <p:ph type="title"/>
          </p:nvPr>
        </p:nvSpPr>
        <p:spPr>
          <a:xfrm>
            <a:off x="2589212" y="2694600"/>
            <a:ext cx="8915399" cy="1468800"/>
          </a:xfrm>
        </p:spPr>
        <p:txBody>
          <a:bodyPr anchor="ctr"/>
          <a:lstStyle/>
          <a:p>
            <a:r>
              <a:rPr lang="fr-FR" dirty="0"/>
              <a:t>Le Tir</a:t>
            </a:r>
          </a:p>
        </p:txBody>
      </p:sp>
      <p:sp>
        <p:nvSpPr>
          <p:cNvPr id="4" name="Espace réservé du numéro de diapositive 3">
            <a:extLst>
              <a:ext uri="{FF2B5EF4-FFF2-40B4-BE49-F238E27FC236}">
                <a16:creationId xmlns:a16="http://schemas.microsoft.com/office/drawing/2014/main" id="{8DAB0F0F-E5BA-ABD4-5174-55C8D82AEC3E}"/>
              </a:ext>
            </a:extLst>
          </p:cNvPr>
          <p:cNvSpPr>
            <a:spLocks noGrp="1"/>
          </p:cNvSpPr>
          <p:nvPr>
            <p:ph type="sldNum" sz="quarter" idx="12"/>
          </p:nvPr>
        </p:nvSpPr>
        <p:spPr/>
        <p:txBody>
          <a:bodyPr/>
          <a:lstStyle/>
          <a:p>
            <a:fld id="{F6E9441E-43A9-43E1-AE71-C14FF4917052}" type="slidenum">
              <a:rPr lang="fr-FR" smtClean="0"/>
              <a:t>40</a:t>
            </a:fld>
            <a:endParaRPr lang="fr-FR" dirty="0"/>
          </a:p>
        </p:txBody>
      </p:sp>
      <p:pic>
        <p:nvPicPr>
          <p:cNvPr id="5" name="Image 4" descr="Une image contenant clipart, illustration&#10;&#10;Le contenu généré par l’IA peut être incorrect.">
            <a:extLst>
              <a:ext uri="{FF2B5EF4-FFF2-40B4-BE49-F238E27FC236}">
                <a16:creationId xmlns:a16="http://schemas.microsoft.com/office/drawing/2014/main" id="{FB664FFE-DC47-860C-F7E6-EED0F68DD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pic>
        <p:nvPicPr>
          <p:cNvPr id="6" name="Image 5">
            <a:extLst>
              <a:ext uri="{FF2B5EF4-FFF2-40B4-BE49-F238E27FC236}">
                <a16:creationId xmlns:a16="http://schemas.microsoft.com/office/drawing/2014/main" id="{758091C5-1A25-7EAA-9849-AFCDA9F4C67E}"/>
              </a:ext>
            </a:extLst>
          </p:cNvPr>
          <p:cNvPicPr>
            <a:picLocks noChangeAspect="1"/>
          </p:cNvPicPr>
          <p:nvPr/>
        </p:nvPicPr>
        <p:blipFill>
          <a:blip r:embed="rId4" cstate="print"/>
          <a:stretch>
            <a:fillRect/>
          </a:stretch>
        </p:blipFill>
        <p:spPr>
          <a:xfrm>
            <a:off x="7033505" y="2164139"/>
            <a:ext cx="4076138" cy="2160000"/>
          </a:xfrm>
          <a:prstGeom prst="rect">
            <a:avLst/>
          </a:prstGeom>
          <a:ln>
            <a:noFill/>
          </a:ln>
          <a:effectLst>
            <a:softEdge rad="112500"/>
          </a:effectLst>
        </p:spPr>
      </p:pic>
    </p:spTree>
    <p:extLst>
      <p:ext uri="{BB962C8B-B14F-4D97-AF65-F5344CB8AC3E}">
        <p14:creationId xmlns:p14="http://schemas.microsoft.com/office/powerpoint/2010/main" val="222868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73FBF-CFC2-7E5A-58A9-F4F249A427EC}"/>
              </a:ext>
            </a:extLst>
          </p:cNvPr>
          <p:cNvSpPr>
            <a:spLocks noGrp="1"/>
          </p:cNvSpPr>
          <p:nvPr>
            <p:ph type="title"/>
          </p:nvPr>
        </p:nvSpPr>
        <p:spPr>
          <a:xfrm>
            <a:off x="2592925" y="624110"/>
            <a:ext cx="8911687" cy="1413412"/>
          </a:xfrm>
        </p:spPr>
        <p:txBody>
          <a:bodyPr>
            <a:normAutofit fontScale="90000"/>
          </a:bodyPr>
          <a:lstStyle/>
          <a:p>
            <a:r>
              <a:rPr lang="fr-FR" dirty="0"/>
              <a:t>C.2 Les Compétiteurs en Situation de Handicap</a:t>
            </a:r>
            <a:br>
              <a:rPr lang="fr-FR" sz="2700" dirty="0"/>
            </a:br>
            <a:r>
              <a:rPr lang="fr-FR" sz="2700" dirty="0"/>
              <a:t>     Participation en TAE et Tir à 18 m des </a:t>
            </a:r>
            <a:r>
              <a:rPr lang="fr-FR" sz="2700" b="1" dirty="0">
                <a:solidFill>
                  <a:srgbClr val="FF0000"/>
                </a:solidFill>
              </a:rPr>
              <a:t>archers classifiés</a:t>
            </a:r>
            <a:endParaRPr lang="fr-FR" b="1" dirty="0">
              <a:solidFill>
                <a:srgbClr val="FF0000"/>
              </a:solidFill>
            </a:endParaRPr>
          </a:p>
        </p:txBody>
      </p:sp>
      <p:sp>
        <p:nvSpPr>
          <p:cNvPr id="3" name="Espace réservé du contenu 2">
            <a:extLst>
              <a:ext uri="{FF2B5EF4-FFF2-40B4-BE49-F238E27FC236}">
                <a16:creationId xmlns:a16="http://schemas.microsoft.com/office/drawing/2014/main" id="{235120C6-1469-84AA-37CB-E622B6BA7925}"/>
              </a:ext>
            </a:extLst>
          </p:cNvPr>
          <p:cNvSpPr>
            <a:spLocks noGrp="1"/>
          </p:cNvSpPr>
          <p:nvPr>
            <p:ph idx="1"/>
          </p:nvPr>
        </p:nvSpPr>
        <p:spPr>
          <a:xfrm>
            <a:off x="2589212" y="2133600"/>
            <a:ext cx="8915400" cy="4724400"/>
          </a:xfrm>
        </p:spPr>
        <p:txBody>
          <a:bodyPr>
            <a:noAutofit/>
          </a:bodyPr>
          <a:lstStyle/>
          <a:p>
            <a:pPr marL="342000" algn="just">
              <a:spcBef>
                <a:spcPts val="0"/>
              </a:spcBef>
              <a:spcAft>
                <a:spcPts val="600"/>
              </a:spcAft>
            </a:pPr>
            <a:r>
              <a:rPr lang="fr-FR" sz="2400" dirty="0">
                <a:latin typeface="Garamond" panose="02020404030301010803" pitchFamily="18" charset="0"/>
              </a:rPr>
              <a:t>  Les catégories Open (</a:t>
            </a:r>
            <a:r>
              <a:rPr lang="fr-FR" sz="2400" i="1" dirty="0">
                <a:solidFill>
                  <a:srgbClr val="7030A0"/>
                </a:solidFill>
                <a:latin typeface="Garamond" panose="02020404030301010803" pitchFamily="18" charset="0"/>
              </a:rPr>
              <a:t>Classique et Poulies</a:t>
            </a:r>
            <a:r>
              <a:rPr lang="fr-FR" sz="2400" dirty="0">
                <a:latin typeface="Garamond" panose="02020404030301010803" pitchFamily="18" charset="0"/>
              </a:rPr>
              <a:t>) et Fédéral (</a:t>
            </a:r>
            <a:r>
              <a:rPr lang="fr-FR" sz="2400" i="1" dirty="0">
                <a:solidFill>
                  <a:srgbClr val="7030A0"/>
                </a:solidFill>
                <a:latin typeface="Garamond" panose="02020404030301010803" pitchFamily="18" charset="0"/>
              </a:rPr>
              <a:t>Classique et Poulies</a:t>
            </a:r>
            <a:r>
              <a:rPr lang="fr-FR" sz="2400" dirty="0">
                <a:latin typeface="Garamond" panose="02020404030301010803" pitchFamily="18" charset="0"/>
              </a:rPr>
              <a:t>) sont autorisées à concourir dans les mêmes conditions que les archers des catégories Arc classique ou Arc à poulies sur les compétitions TAE ou Tir à 18 mètres.</a:t>
            </a:r>
          </a:p>
          <a:p>
            <a:pPr marL="342000" indent="0" algn="just">
              <a:spcBef>
                <a:spcPts val="0"/>
              </a:spcBef>
              <a:buNone/>
            </a:pPr>
            <a:r>
              <a:rPr lang="fr-FR" sz="2400" dirty="0">
                <a:latin typeface="Garamond" panose="02020404030301010803" pitchFamily="18" charset="0"/>
              </a:rPr>
              <a:t> Leurs scores sont pris en compte dans les classements nationaux TAE et Para-Tir à l’Arc TAE, ou Tir à 18 m et Para-Tir à l’Arc à 18 m.</a:t>
            </a:r>
          </a:p>
          <a:p>
            <a:pPr algn="just"/>
            <a:r>
              <a:rPr lang="fr-FR" sz="2400" dirty="0">
                <a:latin typeface="Garamond" panose="02020404030301010803" pitchFamily="18" charset="0"/>
              </a:rPr>
              <a:t>  Les archers classifiés dans les autres catégories de Para-tir à l’arc sont les bienvenus dès lors que l’accessibilité des installations permet leur accueil dans de bonnes conditions.</a:t>
            </a:r>
          </a:p>
          <a:p>
            <a:pPr marL="342000" indent="0" algn="just">
              <a:spcBef>
                <a:spcPts val="600"/>
              </a:spcBef>
              <a:buNone/>
            </a:pPr>
            <a:r>
              <a:rPr lang="fr-FR" sz="2400" dirty="0">
                <a:latin typeface="Garamond" panose="02020404030301010803" pitchFamily="18" charset="0"/>
              </a:rPr>
              <a:t>  Leurs scores entrent dans le classement national à condition que le club organisateur ait déclaré une compétition Para-tir à l’arc. </a:t>
            </a:r>
          </a:p>
        </p:txBody>
      </p:sp>
      <p:sp>
        <p:nvSpPr>
          <p:cNvPr id="4" name="Espace réservé du numéro de diapositive 3">
            <a:extLst>
              <a:ext uri="{FF2B5EF4-FFF2-40B4-BE49-F238E27FC236}">
                <a16:creationId xmlns:a16="http://schemas.microsoft.com/office/drawing/2014/main" id="{CE93AB06-5DD2-BA6C-8C89-18E0635577F2}"/>
              </a:ext>
            </a:extLst>
          </p:cNvPr>
          <p:cNvSpPr>
            <a:spLocks noGrp="1"/>
          </p:cNvSpPr>
          <p:nvPr>
            <p:ph type="sldNum" sz="quarter" idx="12"/>
          </p:nvPr>
        </p:nvSpPr>
        <p:spPr/>
        <p:txBody>
          <a:bodyPr/>
          <a:lstStyle/>
          <a:p>
            <a:fld id="{F6E9441E-43A9-43E1-AE71-C14FF4917052}" type="slidenum">
              <a:rPr lang="fr-FR" smtClean="0"/>
              <a:t>41</a:t>
            </a:fld>
            <a:endParaRPr lang="fr-FR" dirty="0"/>
          </a:p>
        </p:txBody>
      </p:sp>
    </p:spTree>
    <p:extLst>
      <p:ext uri="{BB962C8B-B14F-4D97-AF65-F5344CB8AC3E}">
        <p14:creationId xmlns:p14="http://schemas.microsoft.com/office/powerpoint/2010/main" val="282171887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8D625-BE02-85B2-E4AB-B34D2E7CE793}"/>
              </a:ext>
            </a:extLst>
          </p:cNvPr>
          <p:cNvSpPr>
            <a:spLocks noGrp="1"/>
          </p:cNvSpPr>
          <p:nvPr>
            <p:ph type="title"/>
          </p:nvPr>
        </p:nvSpPr>
        <p:spPr>
          <a:xfrm>
            <a:off x="2592925" y="624109"/>
            <a:ext cx="8911687" cy="1403473"/>
          </a:xfrm>
        </p:spPr>
        <p:txBody>
          <a:bodyPr>
            <a:normAutofit fontScale="90000"/>
          </a:bodyPr>
          <a:lstStyle/>
          <a:p>
            <a:r>
              <a:rPr lang="fr-FR" dirty="0"/>
              <a:t>C.2 Les Compétiteurs en Situation de Handicap</a:t>
            </a:r>
            <a:br>
              <a:rPr lang="fr-FR" sz="2700" dirty="0"/>
            </a:br>
            <a:r>
              <a:rPr lang="fr-FR" sz="2700" dirty="0"/>
              <a:t>  Participation en TAE et Tir à 18m des </a:t>
            </a:r>
            <a:r>
              <a:rPr lang="fr-FR" sz="2700" b="1" dirty="0">
                <a:solidFill>
                  <a:srgbClr val="FF0000"/>
                </a:solidFill>
              </a:rPr>
              <a:t>archers non classifiés</a:t>
            </a:r>
            <a:endParaRPr lang="fr-FR" dirty="0"/>
          </a:p>
        </p:txBody>
      </p:sp>
      <p:sp>
        <p:nvSpPr>
          <p:cNvPr id="3" name="Espace réservé du contenu 2">
            <a:extLst>
              <a:ext uri="{FF2B5EF4-FFF2-40B4-BE49-F238E27FC236}">
                <a16:creationId xmlns:a16="http://schemas.microsoft.com/office/drawing/2014/main" id="{B90C6FCE-F4F9-DF08-D382-A9B0120513B1}"/>
              </a:ext>
            </a:extLst>
          </p:cNvPr>
          <p:cNvSpPr>
            <a:spLocks noGrp="1"/>
          </p:cNvSpPr>
          <p:nvPr>
            <p:ph idx="1"/>
          </p:nvPr>
        </p:nvSpPr>
        <p:spPr/>
        <p:txBody>
          <a:bodyPr>
            <a:normAutofit/>
          </a:bodyPr>
          <a:lstStyle/>
          <a:p>
            <a:pPr algn="just"/>
            <a:r>
              <a:rPr lang="fr-FR" sz="2400" dirty="0">
                <a:latin typeface="Garamond" panose="02020404030301010803" pitchFamily="18" charset="0"/>
              </a:rPr>
              <a:t>  Les archers </a:t>
            </a:r>
            <a:r>
              <a:rPr lang="fr-FR" sz="2400" b="1" dirty="0">
                <a:solidFill>
                  <a:srgbClr val="FF0000"/>
                </a:solidFill>
                <a:latin typeface="Garamond" panose="02020404030301010803" pitchFamily="18" charset="0"/>
              </a:rPr>
              <a:t>non</a:t>
            </a:r>
            <a:r>
              <a:rPr lang="fr-FR" sz="2400" dirty="0">
                <a:latin typeface="Garamond" panose="02020404030301010803" pitchFamily="18" charset="0"/>
              </a:rPr>
              <a:t> classifiés Para-tir à l’arc ne peuvent pas bénéficier d’éléments d’assistance (</a:t>
            </a:r>
            <a:r>
              <a:rPr lang="fr-FR" sz="2400" dirty="0">
                <a:solidFill>
                  <a:srgbClr val="7030A0"/>
                </a:solidFill>
                <a:latin typeface="Garamond" panose="02020404030301010803" pitchFamily="18" charset="0"/>
              </a:rPr>
              <a:t>attribués uniquement pas les classificateurs</a:t>
            </a:r>
            <a:r>
              <a:rPr lang="fr-FR" sz="2400" dirty="0">
                <a:latin typeface="Garamond" panose="02020404030301010803" pitchFamily="18" charset="0"/>
              </a:rPr>
              <a:t>).</a:t>
            </a:r>
          </a:p>
          <a:p>
            <a:pPr algn="just"/>
            <a:r>
              <a:rPr lang="fr-FR" sz="2400" dirty="0">
                <a:latin typeface="Garamond" panose="02020404030301010803" pitchFamily="18" charset="0"/>
              </a:rPr>
              <a:t>  Les personnes en situation de handicap moteur ou atteintes de déficits visuels ou auditifs sont invités à prendre contact au plus vite avec un classificateur (</a:t>
            </a:r>
            <a:r>
              <a:rPr lang="fr-FR" sz="2400" i="1" dirty="0">
                <a:solidFill>
                  <a:srgbClr val="7030A0"/>
                </a:solidFill>
                <a:latin typeface="Garamond" panose="02020404030301010803" pitchFamily="18" charset="0"/>
              </a:rPr>
              <a:t>classification@ffta.fr</a:t>
            </a:r>
            <a:r>
              <a:rPr lang="fr-FR" sz="2400" dirty="0">
                <a:latin typeface="Garamond" panose="02020404030301010803" pitchFamily="18" charset="0"/>
              </a:rPr>
              <a:t>) pour régulariser leur situation et définir ainsi leurs conditions de tir.</a:t>
            </a:r>
          </a:p>
          <a:p>
            <a:pPr marL="0" indent="0" algn="just">
              <a:buNone/>
            </a:pPr>
            <a:r>
              <a:rPr lang="fr-FR" sz="2400" dirty="0">
                <a:latin typeface="Garamond" panose="02020404030301010803" pitchFamily="18" charset="0"/>
              </a:rPr>
              <a:t>  Il convient toutefois d’agir avec bon sens, l’archer pourra tirer (</a:t>
            </a:r>
            <a:r>
              <a:rPr lang="fr-FR" sz="2400" dirty="0">
                <a:solidFill>
                  <a:srgbClr val="7030A0"/>
                </a:solidFill>
                <a:latin typeface="Garamond" panose="02020404030301010803" pitchFamily="18" charset="0"/>
              </a:rPr>
              <a:t>à des distances/ blasons spécifiques</a:t>
            </a:r>
            <a:r>
              <a:rPr lang="fr-FR" sz="2400" dirty="0">
                <a:latin typeface="Garamond" panose="02020404030301010803" pitchFamily="18" charset="0"/>
              </a:rPr>
              <a:t>) mais ses résultats ne seront validés que lorsqu’il aura sa classification auprès de la FFTA.</a:t>
            </a:r>
          </a:p>
        </p:txBody>
      </p:sp>
      <p:sp>
        <p:nvSpPr>
          <p:cNvPr id="4" name="Espace réservé du numéro de diapositive 3">
            <a:extLst>
              <a:ext uri="{FF2B5EF4-FFF2-40B4-BE49-F238E27FC236}">
                <a16:creationId xmlns:a16="http://schemas.microsoft.com/office/drawing/2014/main" id="{98465D92-5F61-92F9-D7C7-5629E18727F8}"/>
              </a:ext>
            </a:extLst>
          </p:cNvPr>
          <p:cNvSpPr>
            <a:spLocks noGrp="1"/>
          </p:cNvSpPr>
          <p:nvPr>
            <p:ph type="sldNum" sz="quarter" idx="12"/>
          </p:nvPr>
        </p:nvSpPr>
        <p:spPr/>
        <p:txBody>
          <a:bodyPr/>
          <a:lstStyle/>
          <a:p>
            <a:fld id="{F6E9441E-43A9-43E1-AE71-C14FF4917052}" type="slidenum">
              <a:rPr lang="fr-FR" smtClean="0"/>
              <a:t>42</a:t>
            </a:fld>
            <a:endParaRPr lang="fr-FR" dirty="0"/>
          </a:p>
        </p:txBody>
      </p:sp>
    </p:spTree>
    <p:extLst>
      <p:ext uri="{BB962C8B-B14F-4D97-AF65-F5344CB8AC3E}">
        <p14:creationId xmlns:p14="http://schemas.microsoft.com/office/powerpoint/2010/main" val="2179645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3307F-711E-A11D-60C8-9C5AD243908D}"/>
              </a:ext>
            </a:extLst>
          </p:cNvPr>
          <p:cNvSpPr>
            <a:spLocks noGrp="1"/>
          </p:cNvSpPr>
          <p:nvPr>
            <p:ph type="title"/>
          </p:nvPr>
        </p:nvSpPr>
        <p:spPr>
          <a:xfrm>
            <a:off x="2592925" y="624109"/>
            <a:ext cx="8911687" cy="1423351"/>
          </a:xfrm>
        </p:spPr>
        <p:txBody>
          <a:bodyPr>
            <a:normAutofit fontScale="90000"/>
          </a:bodyPr>
          <a:lstStyle/>
          <a:p>
            <a:r>
              <a:rPr lang="fr-FR" dirty="0"/>
              <a:t>C.2 Les Compétiteurs en Situation de Handicap</a:t>
            </a:r>
            <a:br>
              <a:rPr lang="fr-FR" dirty="0"/>
            </a:br>
            <a:r>
              <a:rPr lang="fr-FR" sz="2700" dirty="0"/>
              <a:t>  Participation en TAE et Tir à 18m des </a:t>
            </a:r>
            <a:r>
              <a:rPr lang="fr-FR" sz="2700" b="1" dirty="0">
                <a:solidFill>
                  <a:srgbClr val="FF0000"/>
                </a:solidFill>
              </a:rPr>
              <a:t>archers sport adapté</a:t>
            </a:r>
            <a:endParaRPr lang="fr-FR" dirty="0"/>
          </a:p>
        </p:txBody>
      </p:sp>
      <p:sp>
        <p:nvSpPr>
          <p:cNvPr id="3" name="Espace réservé du contenu 2">
            <a:extLst>
              <a:ext uri="{FF2B5EF4-FFF2-40B4-BE49-F238E27FC236}">
                <a16:creationId xmlns:a16="http://schemas.microsoft.com/office/drawing/2014/main" id="{AD7F574E-9115-29F0-1E60-7BD9F8E27B55}"/>
              </a:ext>
            </a:extLst>
          </p:cNvPr>
          <p:cNvSpPr>
            <a:spLocks noGrp="1"/>
          </p:cNvSpPr>
          <p:nvPr>
            <p:ph idx="1"/>
          </p:nvPr>
        </p:nvSpPr>
        <p:spPr>
          <a:xfrm>
            <a:off x="2589212" y="2133600"/>
            <a:ext cx="8915400" cy="4724400"/>
          </a:xfrm>
        </p:spPr>
        <p:txBody>
          <a:bodyPr>
            <a:noAutofit/>
          </a:bodyPr>
          <a:lstStyle/>
          <a:p>
            <a:pPr algn="just"/>
            <a:r>
              <a:rPr lang="fr-FR" sz="2400" dirty="0">
                <a:latin typeface="Garamond" panose="02020404030301010803" pitchFamily="18" charset="0"/>
              </a:rPr>
              <a:t>  Para-tir à l’arc </a:t>
            </a:r>
            <a:r>
              <a:rPr lang="fr-FR" sz="2400" u="sng" dirty="0">
                <a:latin typeface="Garamond" panose="02020404030301010803" pitchFamily="18" charset="0"/>
              </a:rPr>
              <a:t>adapté</a:t>
            </a:r>
            <a:r>
              <a:rPr lang="fr-FR" sz="2400" dirty="0">
                <a:latin typeface="Garamond" panose="02020404030301010803" pitchFamily="18" charset="0"/>
              </a:rPr>
              <a:t> : cette pratique est hors du champ de compétence de la FFTA (</a:t>
            </a:r>
            <a:r>
              <a:rPr lang="fr-FR" sz="2400" dirty="0">
                <a:solidFill>
                  <a:srgbClr val="7030A0"/>
                </a:solidFill>
                <a:latin typeface="Garamond" panose="02020404030301010803" pitchFamily="18" charset="0"/>
              </a:rPr>
              <a:t>distance de tir et taille de blasons différents</a:t>
            </a:r>
            <a:r>
              <a:rPr lang="fr-FR" sz="2400" dirty="0">
                <a:latin typeface="Garamond" panose="02020404030301010803" pitchFamily="18" charset="0"/>
              </a:rPr>
              <a:t>).</a:t>
            </a:r>
          </a:p>
          <a:p>
            <a:pPr marL="342000" indent="0" algn="just">
              <a:spcBef>
                <a:spcPts val="0"/>
              </a:spcBef>
              <a:buNone/>
            </a:pPr>
            <a:r>
              <a:rPr lang="fr-FR" sz="2400" dirty="0">
                <a:latin typeface="Garamond" panose="02020404030301010803" pitchFamily="18" charset="0"/>
              </a:rPr>
              <a:t>  Elle est toutefois autorisée afin de remédier au manque de compétitions spécifiques en FFSA.</a:t>
            </a:r>
          </a:p>
          <a:p>
            <a:pPr algn="just">
              <a:spcBef>
                <a:spcPts val="600"/>
              </a:spcBef>
            </a:pPr>
            <a:r>
              <a:rPr lang="fr-FR" sz="2400" dirty="0">
                <a:latin typeface="Garamond" panose="02020404030301010803" pitchFamily="18" charset="0"/>
              </a:rPr>
              <a:t>  Ceci est au choix de l’organisateur. Dans ce cas, l’organisateur doit au préalable informer l’arbitre responsable désigné pour la compétition.</a:t>
            </a:r>
          </a:p>
          <a:p>
            <a:pPr marL="342000" algn="just">
              <a:spcBef>
                <a:spcPts val="600"/>
              </a:spcBef>
            </a:pPr>
            <a:r>
              <a:rPr lang="fr-FR" sz="2400" dirty="0">
                <a:latin typeface="Garamond" panose="02020404030301010803" pitchFamily="18" charset="0"/>
              </a:rPr>
              <a:t> Cette situation peut se présenter avec les conditions suivantes :</a:t>
            </a:r>
          </a:p>
          <a:p>
            <a:pPr marL="342000" indent="0" algn="just">
              <a:spcBef>
                <a:spcPts val="0"/>
              </a:spcBef>
              <a:buNone/>
            </a:pPr>
            <a:r>
              <a:rPr lang="fr-FR" sz="2400" dirty="0">
                <a:latin typeface="Garamond" panose="02020404030301010803" pitchFamily="18" charset="0"/>
              </a:rPr>
              <a:t> • tout archer doit être en possession d’une licence FFTA en cours,</a:t>
            </a:r>
          </a:p>
          <a:p>
            <a:pPr marL="342000" indent="0" algn="just">
              <a:spcBef>
                <a:spcPts val="0"/>
              </a:spcBef>
              <a:buNone/>
            </a:pPr>
            <a:r>
              <a:rPr lang="fr-FR" sz="2400" dirty="0">
                <a:latin typeface="Garamond" panose="02020404030301010803" pitchFamily="18" charset="0"/>
              </a:rPr>
              <a:t> • la présence et la pratique ne doivent pas perturber le rythme de la compétition officielle,</a:t>
            </a:r>
          </a:p>
          <a:p>
            <a:pPr marL="342000" indent="0" algn="just">
              <a:spcBef>
                <a:spcPts val="0"/>
              </a:spcBef>
              <a:buNone/>
            </a:pPr>
            <a:r>
              <a:rPr lang="fr-FR" sz="2400" dirty="0">
                <a:latin typeface="Garamond" panose="02020404030301010803" pitchFamily="18" charset="0"/>
              </a:rPr>
              <a:t> • les scores ne peuvent faire l’objet d’un classement FFTA et ne doivent pas être enregistrés dans le système fédéral des scores.</a:t>
            </a:r>
          </a:p>
        </p:txBody>
      </p:sp>
      <p:sp>
        <p:nvSpPr>
          <p:cNvPr id="4" name="Espace réservé du numéro de diapositive 3">
            <a:extLst>
              <a:ext uri="{FF2B5EF4-FFF2-40B4-BE49-F238E27FC236}">
                <a16:creationId xmlns:a16="http://schemas.microsoft.com/office/drawing/2014/main" id="{F9F7D2E9-F93D-8660-AADA-B710F7323B2A}"/>
              </a:ext>
            </a:extLst>
          </p:cNvPr>
          <p:cNvSpPr>
            <a:spLocks noGrp="1"/>
          </p:cNvSpPr>
          <p:nvPr>
            <p:ph type="sldNum" sz="quarter" idx="12"/>
          </p:nvPr>
        </p:nvSpPr>
        <p:spPr/>
        <p:txBody>
          <a:bodyPr/>
          <a:lstStyle/>
          <a:p>
            <a:fld id="{F6E9441E-43A9-43E1-AE71-C14FF4917052}" type="slidenum">
              <a:rPr lang="fr-FR" smtClean="0"/>
              <a:t>43</a:t>
            </a:fld>
            <a:endParaRPr lang="fr-FR" dirty="0"/>
          </a:p>
        </p:txBody>
      </p:sp>
    </p:spTree>
    <p:extLst>
      <p:ext uri="{BB962C8B-B14F-4D97-AF65-F5344CB8AC3E}">
        <p14:creationId xmlns:p14="http://schemas.microsoft.com/office/powerpoint/2010/main" val="3980415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67AB2D-1374-5BBC-E7AF-6DF1C4A25390}"/>
              </a:ext>
            </a:extLst>
          </p:cNvPr>
          <p:cNvSpPr>
            <a:spLocks noGrp="1"/>
          </p:cNvSpPr>
          <p:nvPr>
            <p:ph type="title"/>
          </p:nvPr>
        </p:nvSpPr>
        <p:spPr/>
        <p:txBody>
          <a:bodyPr>
            <a:normAutofit/>
          </a:bodyPr>
          <a:lstStyle/>
          <a:p>
            <a:r>
              <a:rPr lang="fr-FR" sz="3200" dirty="0"/>
              <a:t>B.6 L’Aménagement et l’Accessibilité des Espaces</a:t>
            </a:r>
          </a:p>
        </p:txBody>
      </p:sp>
      <p:sp>
        <p:nvSpPr>
          <p:cNvPr id="3" name="Espace réservé du contenu 2">
            <a:extLst>
              <a:ext uri="{FF2B5EF4-FFF2-40B4-BE49-F238E27FC236}">
                <a16:creationId xmlns:a16="http://schemas.microsoft.com/office/drawing/2014/main" id="{0306E385-D686-B5D9-15BE-2D3BEB0507C1}"/>
              </a:ext>
            </a:extLst>
          </p:cNvPr>
          <p:cNvSpPr>
            <a:spLocks noGrp="1"/>
          </p:cNvSpPr>
          <p:nvPr>
            <p:ph idx="1"/>
          </p:nvPr>
        </p:nvSpPr>
        <p:spPr>
          <a:xfrm>
            <a:off x="2589212" y="2133600"/>
            <a:ext cx="8915400" cy="4565374"/>
          </a:xfrm>
        </p:spPr>
        <p:txBody>
          <a:bodyPr>
            <a:noAutofit/>
          </a:bodyPr>
          <a:lstStyle/>
          <a:p>
            <a:pPr algn="just"/>
            <a:r>
              <a:rPr lang="fr-FR" sz="2400" dirty="0">
                <a:latin typeface="Garamond" panose="02020404030301010803" pitchFamily="18" charset="0"/>
              </a:rPr>
              <a:t>  L’aménagement et l’accessibilité des différents espaces (</a:t>
            </a:r>
            <a:r>
              <a:rPr lang="fr-FR" sz="2400" dirty="0">
                <a:solidFill>
                  <a:srgbClr val="7030A0"/>
                </a:solidFill>
                <a:latin typeface="Garamond" panose="02020404030301010803" pitchFamily="18" charset="0"/>
              </a:rPr>
              <a:t>commodités, greffe, lignes d’attente et de tir</a:t>
            </a:r>
            <a:r>
              <a:rPr lang="fr-FR" sz="2400" dirty="0">
                <a:latin typeface="Garamond" panose="02020404030301010803" pitchFamily="18" charset="0"/>
              </a:rPr>
              <a:t>) doivent permettre aux archers en fauteuil roulant d’y accéder sans assistance.</a:t>
            </a:r>
          </a:p>
          <a:p>
            <a:pPr algn="just"/>
            <a:r>
              <a:rPr lang="fr-FR" sz="2400" dirty="0">
                <a:latin typeface="Garamond" panose="02020404030301010803" pitchFamily="18" charset="0"/>
              </a:rPr>
              <a:t>  Pendant les épreuves de tir à l’arc accueillant des Para-archers :</a:t>
            </a:r>
          </a:p>
          <a:p>
            <a:pPr marL="0" indent="0" algn="just">
              <a:spcBef>
                <a:spcPts val="600"/>
              </a:spcBef>
              <a:buNone/>
            </a:pPr>
            <a:r>
              <a:rPr lang="fr-FR" sz="2400" dirty="0">
                <a:latin typeface="Garamond" panose="02020404030301010803" pitchFamily="18" charset="0"/>
              </a:rPr>
              <a:t>- L’organisateur et les arbitres veilleront à l’absence de rotation AB/CD pour les para-archers ayant la permanence sur le pas de tir (</a:t>
            </a:r>
            <a:r>
              <a:rPr lang="fr-FR" sz="2400" dirty="0">
                <a:solidFill>
                  <a:srgbClr val="7030A0"/>
                </a:solidFill>
                <a:latin typeface="Garamond" panose="02020404030301010803" pitchFamily="18" charset="0"/>
              </a:rPr>
              <a:t>permanence inscrite sur leur carte de classification</a:t>
            </a:r>
            <a:r>
              <a:rPr lang="fr-FR" sz="2400" dirty="0">
                <a:latin typeface="Garamond" panose="02020404030301010803" pitchFamily="18" charset="0"/>
              </a:rPr>
              <a:t>).</a:t>
            </a:r>
          </a:p>
          <a:p>
            <a:pPr marL="0" indent="0" algn="just">
              <a:spcBef>
                <a:spcPts val="600"/>
              </a:spcBef>
              <a:buNone/>
            </a:pPr>
            <a:r>
              <a:rPr lang="fr-FR" sz="2400" dirty="0">
                <a:latin typeface="Garamond" panose="02020404030301010803" pitchFamily="18" charset="0"/>
              </a:rPr>
              <a:t>- Ils veilleront à la bonne répartition des para-archers sur la ligne de tir pour permettre aux archers en fauteuil roulant et aux personnes autorisées à tirer avec une assise de disposer d’un espace sur le pas de tir entre 1 mètre et 1,25 mètres par archer.</a:t>
            </a:r>
          </a:p>
        </p:txBody>
      </p:sp>
      <p:sp>
        <p:nvSpPr>
          <p:cNvPr id="4" name="Espace réservé du numéro de diapositive 3">
            <a:extLst>
              <a:ext uri="{FF2B5EF4-FFF2-40B4-BE49-F238E27FC236}">
                <a16:creationId xmlns:a16="http://schemas.microsoft.com/office/drawing/2014/main" id="{4A1F7BE1-40ED-ECF7-9F99-A53FDB5D8012}"/>
              </a:ext>
            </a:extLst>
          </p:cNvPr>
          <p:cNvSpPr>
            <a:spLocks noGrp="1"/>
          </p:cNvSpPr>
          <p:nvPr>
            <p:ph type="sldNum" sz="quarter" idx="12"/>
          </p:nvPr>
        </p:nvSpPr>
        <p:spPr/>
        <p:txBody>
          <a:bodyPr/>
          <a:lstStyle/>
          <a:p>
            <a:fld id="{F6E9441E-43A9-43E1-AE71-C14FF4917052}" type="slidenum">
              <a:rPr lang="fr-FR" smtClean="0"/>
              <a:t>44</a:t>
            </a:fld>
            <a:endParaRPr lang="fr-FR" dirty="0"/>
          </a:p>
        </p:txBody>
      </p:sp>
    </p:spTree>
    <p:extLst>
      <p:ext uri="{BB962C8B-B14F-4D97-AF65-F5344CB8AC3E}">
        <p14:creationId xmlns:p14="http://schemas.microsoft.com/office/powerpoint/2010/main" val="808530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8366C-4789-9F43-7CEE-6E5EB30A0AFA}"/>
              </a:ext>
            </a:extLst>
          </p:cNvPr>
          <p:cNvSpPr>
            <a:spLocks noGrp="1"/>
          </p:cNvSpPr>
          <p:nvPr>
            <p:ph type="title"/>
          </p:nvPr>
        </p:nvSpPr>
        <p:spPr/>
        <p:txBody>
          <a:bodyPr>
            <a:normAutofit fontScale="90000"/>
          </a:bodyPr>
          <a:lstStyle/>
          <a:p>
            <a:r>
              <a:rPr lang="fr-FR" dirty="0"/>
              <a:t>POINTS DE VIGILANCE</a:t>
            </a:r>
            <a:br>
              <a:rPr lang="fr-FR" dirty="0"/>
            </a:br>
            <a:br>
              <a:rPr lang="fr-FR" dirty="0"/>
            </a:br>
            <a:endParaRPr lang="fr-FR" dirty="0"/>
          </a:p>
        </p:txBody>
      </p:sp>
      <p:sp>
        <p:nvSpPr>
          <p:cNvPr id="3" name="Espace réservé du contenu 2">
            <a:extLst>
              <a:ext uri="{FF2B5EF4-FFF2-40B4-BE49-F238E27FC236}">
                <a16:creationId xmlns:a16="http://schemas.microsoft.com/office/drawing/2014/main" id="{42E55C5C-F0E6-9CC9-3331-C4BC04B83B86}"/>
              </a:ext>
            </a:extLst>
          </p:cNvPr>
          <p:cNvSpPr>
            <a:spLocks noGrp="1"/>
          </p:cNvSpPr>
          <p:nvPr>
            <p:ph idx="1"/>
          </p:nvPr>
        </p:nvSpPr>
        <p:spPr>
          <a:xfrm>
            <a:off x="2589212" y="2133600"/>
            <a:ext cx="8915400" cy="4724400"/>
          </a:xfrm>
        </p:spPr>
        <p:txBody>
          <a:bodyPr>
            <a:normAutofit/>
          </a:bodyPr>
          <a:lstStyle/>
          <a:p>
            <a:pPr algn="just" fontAlgn="base"/>
            <a:r>
              <a:rPr lang="fr-FR" sz="2400" dirty="0">
                <a:latin typeface="Garamond" panose="02020404030301010803" pitchFamily="18" charset="0"/>
              </a:rPr>
              <a:t>  Vérifier le plan de cible quand il y a des compétiteurs classifiés.</a:t>
            </a:r>
          </a:p>
          <a:p>
            <a:pPr algn="just" fontAlgn="base"/>
            <a:r>
              <a:rPr lang="fr-FR" sz="2400" dirty="0">
                <a:latin typeface="Garamond" panose="02020404030301010803" pitchFamily="18" charset="0"/>
              </a:rPr>
              <a:t>Pour les déficients visuels avec potence :</a:t>
            </a:r>
          </a:p>
          <a:p>
            <a:pPr marL="720000" lvl="1" indent="-342900" algn="just" fontAlgn="base">
              <a:spcBef>
                <a:spcPts val="600"/>
              </a:spcBef>
              <a:buFont typeface="Wingdings" panose="05000000000000000000" pitchFamily="2" charset="2"/>
              <a:buChar char="Ø"/>
            </a:pPr>
            <a:r>
              <a:rPr lang="fr-FR" sz="2400" dirty="0">
                <a:latin typeface="Garamond" panose="02020404030301010803" pitchFamily="18" charset="0"/>
              </a:rPr>
              <a:t>Ne jamais les faire bouger une fois les volées de réglage effectuées.</a:t>
            </a:r>
          </a:p>
          <a:p>
            <a:pPr marL="720000" lvl="1" indent="-342900" algn="just" fontAlgn="base">
              <a:spcBef>
                <a:spcPts val="0"/>
              </a:spcBef>
              <a:buFont typeface="Wingdings" panose="05000000000000000000" pitchFamily="2" charset="2"/>
              <a:buChar char="Ø"/>
            </a:pPr>
            <a:r>
              <a:rPr lang="fr-FR" sz="2400" dirty="0">
                <a:latin typeface="Garamond" panose="02020404030301010803" pitchFamily="18" charset="0"/>
              </a:rPr>
              <a:t>Toujours replacer le blason exactement à la même place en cas de changement.</a:t>
            </a:r>
          </a:p>
          <a:p>
            <a:pPr algn="just" fontAlgn="base"/>
            <a:r>
              <a:rPr lang="fr-FR" sz="2400" dirty="0">
                <a:latin typeface="Garamond" panose="02020404030301010803" pitchFamily="18" charset="0"/>
              </a:rPr>
              <a:t>  Pour les archers S3 OPEN en TAE : bien leur indiquer de se surclasser en S2, s’ils veulent voir leurs scores inscrits au classement national Para-Tir à l’Arc. La catégorie tire à 70 mètres aux championnats de France Para TAE.</a:t>
            </a:r>
          </a:p>
          <a:p>
            <a:pPr algn="just" fontAlgn="base"/>
            <a:r>
              <a:rPr lang="fr-FR" sz="2400" dirty="0">
                <a:latin typeface="Garamond" panose="02020404030301010803" pitchFamily="18" charset="0"/>
              </a:rPr>
              <a:t>  L’archer doit signer sa feuille de marque lui-même.</a:t>
            </a:r>
          </a:p>
          <a:p>
            <a:endParaRPr lang="fr-FR" dirty="0"/>
          </a:p>
        </p:txBody>
      </p:sp>
      <p:sp>
        <p:nvSpPr>
          <p:cNvPr id="4" name="Espace réservé du numéro de diapositive 3">
            <a:extLst>
              <a:ext uri="{FF2B5EF4-FFF2-40B4-BE49-F238E27FC236}">
                <a16:creationId xmlns:a16="http://schemas.microsoft.com/office/drawing/2014/main" id="{DAAEE9F7-6E23-3016-C59C-A2C94C336FA5}"/>
              </a:ext>
            </a:extLst>
          </p:cNvPr>
          <p:cNvSpPr>
            <a:spLocks noGrp="1"/>
          </p:cNvSpPr>
          <p:nvPr>
            <p:ph type="sldNum" sz="quarter" idx="12"/>
          </p:nvPr>
        </p:nvSpPr>
        <p:spPr/>
        <p:txBody>
          <a:bodyPr/>
          <a:lstStyle/>
          <a:p>
            <a:fld id="{F6E9441E-43A9-43E1-AE71-C14FF4917052}" type="slidenum">
              <a:rPr lang="fr-FR" smtClean="0"/>
              <a:t>45</a:t>
            </a:fld>
            <a:endParaRPr lang="fr-FR" dirty="0"/>
          </a:p>
        </p:txBody>
      </p:sp>
    </p:spTree>
    <p:extLst>
      <p:ext uri="{BB962C8B-B14F-4D97-AF65-F5344CB8AC3E}">
        <p14:creationId xmlns:p14="http://schemas.microsoft.com/office/powerpoint/2010/main" val="2053870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4029A7-23F3-F8DF-5C10-F15D8393E392}"/>
              </a:ext>
            </a:extLst>
          </p:cNvPr>
          <p:cNvSpPr>
            <a:spLocks noGrp="1"/>
          </p:cNvSpPr>
          <p:nvPr>
            <p:ph type="title"/>
          </p:nvPr>
        </p:nvSpPr>
        <p:spPr/>
        <p:txBody>
          <a:bodyPr/>
          <a:lstStyle/>
          <a:p>
            <a:r>
              <a:rPr lang="fr-FR" dirty="0"/>
              <a:t>ET DU BON SENS</a:t>
            </a:r>
          </a:p>
        </p:txBody>
      </p:sp>
      <p:sp>
        <p:nvSpPr>
          <p:cNvPr id="3" name="Espace réservé du contenu 2">
            <a:extLst>
              <a:ext uri="{FF2B5EF4-FFF2-40B4-BE49-F238E27FC236}">
                <a16:creationId xmlns:a16="http://schemas.microsoft.com/office/drawing/2014/main" id="{8D7BA5E7-4AAD-796B-A331-AC21C26FE7C7}"/>
              </a:ext>
            </a:extLst>
          </p:cNvPr>
          <p:cNvSpPr>
            <a:spLocks noGrp="1"/>
          </p:cNvSpPr>
          <p:nvPr>
            <p:ph idx="1"/>
          </p:nvPr>
        </p:nvSpPr>
        <p:spPr/>
        <p:txBody>
          <a:bodyPr>
            <a:normAutofit/>
          </a:bodyPr>
          <a:lstStyle/>
          <a:p>
            <a:pPr algn="just"/>
            <a:r>
              <a:rPr lang="fr-FR" sz="2400" dirty="0">
                <a:latin typeface="Garamond" panose="02020404030301010803" pitchFamily="18" charset="0"/>
              </a:rPr>
              <a:t>  Lorsqu’un club ouvre sa compétition au Para-Tir à l’arc, si vous souhaitez privilégier un départ réservé aux paras, pensez à leur handicap et le temps que cela implique pour qu’ils se préparent.</a:t>
            </a:r>
          </a:p>
          <a:p>
            <a:pPr marL="0" indent="0" algn="just">
              <a:spcBef>
                <a:spcPts val="600"/>
              </a:spcBef>
              <a:buNone/>
            </a:pPr>
            <a:r>
              <a:rPr lang="fr-FR" sz="2400" dirty="0">
                <a:latin typeface="Garamond" panose="02020404030301010803" pitchFamily="18" charset="0"/>
              </a:rPr>
              <a:t>	 Dans la mesure du possible, évitez le matin.</a:t>
            </a:r>
          </a:p>
          <a:p>
            <a:pPr marL="0" indent="0" algn="just">
              <a:buNone/>
            </a:pPr>
            <a:endParaRPr lang="fr-FR" sz="2400" dirty="0">
              <a:latin typeface="Garamond" panose="02020404030301010803" pitchFamily="18" charset="0"/>
            </a:endParaRPr>
          </a:p>
          <a:p>
            <a:pPr algn="just"/>
            <a:r>
              <a:rPr lang="fr-FR" sz="2400" dirty="0">
                <a:latin typeface="Garamond" panose="02020404030301010803" pitchFamily="18" charset="0"/>
              </a:rPr>
              <a:t>  Rappel :    Vérifiez les chemins d’accès (</a:t>
            </a:r>
            <a:r>
              <a:rPr lang="fr-FR" sz="2400" i="1" dirty="0">
                <a:solidFill>
                  <a:srgbClr val="7030A0"/>
                </a:solidFill>
                <a:latin typeface="Garamond" panose="02020404030301010803" pitchFamily="18" charset="0"/>
              </a:rPr>
              <a:t>nature du sol, distance</a:t>
            </a:r>
            <a:r>
              <a:rPr lang="fr-FR" sz="2400" dirty="0">
                <a:latin typeface="Garamond" panose="02020404030301010803" pitchFamily="18" charset="0"/>
              </a:rPr>
              <a:t>)</a:t>
            </a:r>
          </a:p>
          <a:p>
            <a:pPr marL="0" indent="0" algn="just">
              <a:spcBef>
                <a:spcPts val="600"/>
              </a:spcBef>
              <a:buNone/>
            </a:pPr>
            <a:r>
              <a:rPr lang="fr-FR" sz="2400" dirty="0">
                <a:latin typeface="Garamond" panose="02020404030301010803" pitchFamily="18" charset="0"/>
              </a:rPr>
              <a:t>				L’accès au gymnase (</a:t>
            </a:r>
            <a:r>
              <a:rPr lang="fr-FR" sz="2400" i="1" dirty="0">
                <a:solidFill>
                  <a:srgbClr val="7030A0"/>
                </a:solidFill>
                <a:latin typeface="Garamond" panose="02020404030301010803" pitchFamily="18" charset="0"/>
              </a:rPr>
              <a:t>couloirs, portes</a:t>
            </a:r>
            <a:r>
              <a:rPr lang="fr-FR" sz="2400" dirty="0">
                <a:latin typeface="Garamond" panose="02020404030301010803" pitchFamily="18" charset="0"/>
              </a:rPr>
              <a:t>),</a:t>
            </a:r>
          </a:p>
          <a:p>
            <a:pPr marL="0" indent="0" algn="just">
              <a:spcBef>
                <a:spcPts val="600"/>
              </a:spcBef>
              <a:buNone/>
            </a:pPr>
            <a:r>
              <a:rPr lang="fr-FR" sz="2400" dirty="0">
                <a:latin typeface="Garamond" panose="02020404030301010803" pitchFamily="18" charset="0"/>
              </a:rPr>
              <a:t>				L’accès aux sanitaires.</a:t>
            </a:r>
          </a:p>
        </p:txBody>
      </p:sp>
      <p:sp>
        <p:nvSpPr>
          <p:cNvPr id="4" name="Espace réservé du numéro de diapositive 3">
            <a:extLst>
              <a:ext uri="{FF2B5EF4-FFF2-40B4-BE49-F238E27FC236}">
                <a16:creationId xmlns:a16="http://schemas.microsoft.com/office/drawing/2014/main" id="{CB11746F-D9ED-07E7-F563-FFC3C06379A1}"/>
              </a:ext>
            </a:extLst>
          </p:cNvPr>
          <p:cNvSpPr>
            <a:spLocks noGrp="1"/>
          </p:cNvSpPr>
          <p:nvPr>
            <p:ph type="sldNum" sz="quarter" idx="12"/>
          </p:nvPr>
        </p:nvSpPr>
        <p:spPr/>
        <p:txBody>
          <a:bodyPr/>
          <a:lstStyle/>
          <a:p>
            <a:fld id="{F6E9441E-43A9-43E1-AE71-C14FF4917052}" type="slidenum">
              <a:rPr lang="fr-FR" smtClean="0"/>
              <a:t>46</a:t>
            </a:fld>
            <a:endParaRPr lang="fr-FR" dirty="0"/>
          </a:p>
        </p:txBody>
      </p:sp>
    </p:spTree>
    <p:extLst>
      <p:ext uri="{BB962C8B-B14F-4D97-AF65-F5344CB8AC3E}">
        <p14:creationId xmlns:p14="http://schemas.microsoft.com/office/powerpoint/2010/main" val="8446047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clipart, illustration&#10;&#10;Le contenu généré par l’IA peut être incorrect.">
            <a:extLst>
              <a:ext uri="{FF2B5EF4-FFF2-40B4-BE49-F238E27FC236}">
                <a16:creationId xmlns:a16="http://schemas.microsoft.com/office/drawing/2014/main" id="{3E57D6E8-1F16-9F8D-D58A-AB5105946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875" y="0"/>
            <a:ext cx="8370251" cy="6840000"/>
          </a:xfrm>
          <a:prstGeom prst="rect">
            <a:avLst/>
          </a:prstGeom>
          <a:noFill/>
        </p:spPr>
      </p:pic>
      <p:sp>
        <p:nvSpPr>
          <p:cNvPr id="3" name="Espace réservé du texte 2">
            <a:extLst>
              <a:ext uri="{FF2B5EF4-FFF2-40B4-BE49-F238E27FC236}">
                <a16:creationId xmlns:a16="http://schemas.microsoft.com/office/drawing/2014/main" id="{CA110011-76C0-E18C-05A7-C5D1DB3BC494}"/>
              </a:ext>
            </a:extLst>
          </p:cNvPr>
          <p:cNvSpPr>
            <a:spLocks noGrp="1"/>
          </p:cNvSpPr>
          <p:nvPr>
            <p:ph type="body" sz="half" idx="2"/>
          </p:nvPr>
        </p:nvSpPr>
        <p:spPr>
          <a:xfrm>
            <a:off x="2774148" y="6110378"/>
            <a:ext cx="8915400" cy="729622"/>
          </a:xfrm>
        </p:spPr>
        <p:txBody>
          <a:bodyPr>
            <a:normAutofit/>
          </a:bodyPr>
          <a:lstStyle/>
          <a:p>
            <a:pPr algn="r"/>
            <a:r>
              <a:rPr lang="fr-FR" sz="3200" dirty="0">
                <a:latin typeface="Brush Script MT" panose="03060802040406070304" pitchFamily="66" charset="0"/>
              </a:rPr>
              <a:t>Merci de votre attention</a:t>
            </a:r>
          </a:p>
        </p:txBody>
      </p:sp>
      <p:sp>
        <p:nvSpPr>
          <p:cNvPr id="4" name="Espace réservé du numéro de diapositive 3">
            <a:extLst>
              <a:ext uri="{FF2B5EF4-FFF2-40B4-BE49-F238E27FC236}">
                <a16:creationId xmlns:a16="http://schemas.microsoft.com/office/drawing/2014/main" id="{7A3D41D9-FEC7-C8F8-C88B-CED94DF0CC60}"/>
              </a:ext>
            </a:extLst>
          </p:cNvPr>
          <p:cNvSpPr>
            <a:spLocks noGrp="1"/>
          </p:cNvSpPr>
          <p:nvPr>
            <p:ph type="sldNum" sz="quarter" idx="12"/>
          </p:nvPr>
        </p:nvSpPr>
        <p:spPr/>
        <p:txBody>
          <a:bodyPr/>
          <a:lstStyle/>
          <a:p>
            <a:fld id="{F6E9441E-43A9-43E1-AE71-C14FF4917052}" type="slidenum">
              <a:rPr lang="fr-FR" smtClean="0"/>
              <a:t>47</a:t>
            </a:fld>
            <a:endParaRPr lang="fr-FR" dirty="0"/>
          </a:p>
        </p:txBody>
      </p:sp>
      <p:sp>
        <p:nvSpPr>
          <p:cNvPr id="2" name="Rectangle 1">
            <a:extLst>
              <a:ext uri="{FF2B5EF4-FFF2-40B4-BE49-F238E27FC236}">
                <a16:creationId xmlns:a16="http://schemas.microsoft.com/office/drawing/2014/main" id="{54D9606F-6000-AE91-3EC8-0EF2CE15C2EA}"/>
              </a:ext>
            </a:extLst>
          </p:cNvPr>
          <p:cNvSpPr/>
          <p:nvPr/>
        </p:nvSpPr>
        <p:spPr>
          <a:xfrm rot="21213826">
            <a:off x="3528607" y="3951014"/>
            <a:ext cx="808399" cy="246221"/>
          </a:xfrm>
          <a:prstGeom prst="rect">
            <a:avLst/>
          </a:prstGeom>
          <a:no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Guide  de</a:t>
            </a:r>
          </a:p>
        </p:txBody>
      </p:sp>
      <p:sp>
        <p:nvSpPr>
          <p:cNvPr id="6" name="Rectangle 5">
            <a:extLst>
              <a:ext uri="{FF2B5EF4-FFF2-40B4-BE49-F238E27FC236}">
                <a16:creationId xmlns:a16="http://schemas.microsoft.com/office/drawing/2014/main" id="{0647CA6A-75FD-1120-7540-E6C39ED88F1B}"/>
              </a:ext>
            </a:extLst>
          </p:cNvPr>
          <p:cNvSpPr/>
          <p:nvPr/>
        </p:nvSpPr>
        <p:spPr>
          <a:xfrm rot="407372">
            <a:off x="4241590" y="3951315"/>
            <a:ext cx="684063" cy="246221"/>
          </a:xfrm>
          <a:prstGeom prst="rect">
            <a:avLst/>
          </a:prstGeom>
          <a:no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l’arbitre</a:t>
            </a:r>
          </a:p>
        </p:txBody>
      </p:sp>
      <p:sp>
        <p:nvSpPr>
          <p:cNvPr id="7" name="Rectangle 6">
            <a:extLst>
              <a:ext uri="{FF2B5EF4-FFF2-40B4-BE49-F238E27FC236}">
                <a16:creationId xmlns:a16="http://schemas.microsoft.com/office/drawing/2014/main" id="{0BC38CAA-CFC7-EB28-9DF0-A60082E266CE}"/>
              </a:ext>
            </a:extLst>
          </p:cNvPr>
          <p:cNvSpPr/>
          <p:nvPr/>
        </p:nvSpPr>
        <p:spPr>
          <a:xfrm rot="1367071">
            <a:off x="4797018" y="4106013"/>
            <a:ext cx="831886" cy="246221"/>
          </a:xfrm>
          <a:prstGeom prst="rect">
            <a:avLst/>
          </a:prstGeom>
          <a:no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Normand</a:t>
            </a:r>
          </a:p>
        </p:txBody>
      </p:sp>
    </p:spTree>
    <p:extLst>
      <p:ext uri="{BB962C8B-B14F-4D97-AF65-F5344CB8AC3E}">
        <p14:creationId xmlns:p14="http://schemas.microsoft.com/office/powerpoint/2010/main" val="2880991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7A14EF9-D982-DF04-AF23-7B8B46E96526}"/>
              </a:ext>
            </a:extLst>
          </p:cNvPr>
          <p:cNvPicPr>
            <a:picLocks noChangeAspect="1"/>
          </p:cNvPicPr>
          <p:nvPr/>
        </p:nvPicPr>
        <p:blipFill>
          <a:blip r:embed="rId2"/>
          <a:stretch>
            <a:fillRect/>
          </a:stretch>
        </p:blipFill>
        <p:spPr>
          <a:xfrm>
            <a:off x="5609231" y="799307"/>
            <a:ext cx="6424342" cy="1296000"/>
          </a:xfrm>
          <a:prstGeom prst="rect">
            <a:avLst/>
          </a:prstGeom>
        </p:spPr>
      </p:pic>
      <p:sp>
        <p:nvSpPr>
          <p:cNvPr id="2" name="Titre 1">
            <a:extLst>
              <a:ext uri="{FF2B5EF4-FFF2-40B4-BE49-F238E27FC236}">
                <a16:creationId xmlns:a16="http://schemas.microsoft.com/office/drawing/2014/main" id="{8CFD1CFB-880D-9847-1936-1145133A590D}"/>
              </a:ext>
            </a:extLst>
          </p:cNvPr>
          <p:cNvSpPr>
            <a:spLocks noGrp="1"/>
          </p:cNvSpPr>
          <p:nvPr>
            <p:ph type="title"/>
          </p:nvPr>
        </p:nvSpPr>
        <p:spPr>
          <a:xfrm>
            <a:off x="800652" y="1292808"/>
            <a:ext cx="4808580" cy="749445"/>
          </a:xfrm>
        </p:spPr>
        <p:txBody>
          <a:bodyPr>
            <a:normAutofit/>
          </a:bodyPr>
          <a:lstStyle/>
          <a:p>
            <a:r>
              <a:rPr lang="fr-FR" sz="2800" dirty="0">
                <a:solidFill>
                  <a:srgbClr val="FF0000"/>
                </a:solidFill>
                <a:latin typeface="Calibri" panose="020F0502020204030204" pitchFamily="34" charset="0"/>
                <a:ea typeface="Calibri" panose="020F0502020204030204" pitchFamily="34" charset="0"/>
                <a:cs typeface="Calibri" panose="020F0502020204030204" pitchFamily="34" charset="0"/>
              </a:rPr>
              <a:t>Où retrouvez ces infos ?</a:t>
            </a:r>
          </a:p>
        </p:txBody>
      </p:sp>
      <p:sp>
        <p:nvSpPr>
          <p:cNvPr id="3" name="Espace réservé du texte 2">
            <a:extLst>
              <a:ext uri="{FF2B5EF4-FFF2-40B4-BE49-F238E27FC236}">
                <a16:creationId xmlns:a16="http://schemas.microsoft.com/office/drawing/2014/main" id="{E2AF0634-15A7-5635-E294-353B6028005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9901FC0-24D0-C568-7267-3AF30439B67A}"/>
              </a:ext>
            </a:extLst>
          </p:cNvPr>
          <p:cNvSpPr>
            <a:spLocks noGrp="1"/>
          </p:cNvSpPr>
          <p:nvPr>
            <p:ph type="sldNum" sz="quarter" idx="12"/>
          </p:nvPr>
        </p:nvSpPr>
        <p:spPr/>
        <p:txBody>
          <a:bodyPr/>
          <a:lstStyle/>
          <a:p>
            <a:fld id="{F6E9441E-43A9-43E1-AE71-C14FF4917052}" type="slidenum">
              <a:rPr lang="fr-FR" smtClean="0"/>
              <a:t>48</a:t>
            </a:fld>
            <a:endParaRPr lang="fr-FR" dirty="0"/>
          </a:p>
        </p:txBody>
      </p:sp>
      <p:pic>
        <p:nvPicPr>
          <p:cNvPr id="6" name="Image 5">
            <a:extLst>
              <a:ext uri="{FF2B5EF4-FFF2-40B4-BE49-F238E27FC236}">
                <a16:creationId xmlns:a16="http://schemas.microsoft.com/office/drawing/2014/main" id="{2F64F09D-377F-35E0-4DE5-E61769E14233}"/>
              </a:ext>
            </a:extLst>
          </p:cNvPr>
          <p:cNvPicPr>
            <a:picLocks noChangeAspect="1"/>
          </p:cNvPicPr>
          <p:nvPr/>
        </p:nvPicPr>
        <p:blipFill>
          <a:blip r:embed="rId3"/>
          <a:stretch>
            <a:fillRect/>
          </a:stretch>
        </p:blipFill>
        <p:spPr>
          <a:xfrm>
            <a:off x="189573" y="163439"/>
            <a:ext cx="11844000" cy="1109306"/>
          </a:xfrm>
          <a:prstGeom prst="rect">
            <a:avLst/>
          </a:prstGeom>
        </p:spPr>
      </p:pic>
      <p:pic>
        <p:nvPicPr>
          <p:cNvPr id="10" name="Image 9">
            <a:extLst>
              <a:ext uri="{FF2B5EF4-FFF2-40B4-BE49-F238E27FC236}">
                <a16:creationId xmlns:a16="http://schemas.microsoft.com/office/drawing/2014/main" id="{C63F9D5D-4084-1E9A-22E2-5B004E1D4A36}"/>
              </a:ext>
            </a:extLst>
          </p:cNvPr>
          <p:cNvPicPr>
            <a:picLocks noChangeAspect="1"/>
          </p:cNvPicPr>
          <p:nvPr/>
        </p:nvPicPr>
        <p:blipFill>
          <a:blip r:embed="rId4"/>
          <a:stretch>
            <a:fillRect/>
          </a:stretch>
        </p:blipFill>
        <p:spPr>
          <a:xfrm>
            <a:off x="1233573" y="2042253"/>
            <a:ext cx="10800000" cy="4623586"/>
          </a:xfrm>
          <a:prstGeom prst="rect">
            <a:avLst/>
          </a:prstGeom>
        </p:spPr>
      </p:pic>
      <p:sp>
        <p:nvSpPr>
          <p:cNvPr id="11" name="Ellipse 10">
            <a:extLst>
              <a:ext uri="{FF2B5EF4-FFF2-40B4-BE49-F238E27FC236}">
                <a16:creationId xmlns:a16="http://schemas.microsoft.com/office/drawing/2014/main" id="{90D117A0-72CB-1015-5CAC-40D89312EEF2}"/>
              </a:ext>
            </a:extLst>
          </p:cNvPr>
          <p:cNvSpPr/>
          <p:nvPr/>
        </p:nvSpPr>
        <p:spPr>
          <a:xfrm>
            <a:off x="9114183" y="626165"/>
            <a:ext cx="894521" cy="5367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avec flèche 12">
            <a:extLst>
              <a:ext uri="{FF2B5EF4-FFF2-40B4-BE49-F238E27FC236}">
                <a16:creationId xmlns:a16="http://schemas.microsoft.com/office/drawing/2014/main" id="{CFFAB5DE-05D5-8C58-13FC-64DB00FADC5A}"/>
              </a:ext>
            </a:extLst>
          </p:cNvPr>
          <p:cNvCxnSpPr>
            <a:cxnSpLocks/>
            <a:endCxn id="14" idx="0"/>
          </p:cNvCxnSpPr>
          <p:nvPr/>
        </p:nvCxnSpPr>
        <p:spPr>
          <a:xfrm>
            <a:off x="9551504" y="1162878"/>
            <a:ext cx="124240" cy="2186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E104F34A-EBD1-1436-DDB9-E265EB326E13}"/>
              </a:ext>
            </a:extLst>
          </p:cNvPr>
          <p:cNvSpPr/>
          <p:nvPr/>
        </p:nvSpPr>
        <p:spPr>
          <a:xfrm>
            <a:off x="9114183" y="1381540"/>
            <a:ext cx="1123121" cy="501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 name="Connecteur droit avec flèche 17">
            <a:extLst>
              <a:ext uri="{FF2B5EF4-FFF2-40B4-BE49-F238E27FC236}">
                <a16:creationId xmlns:a16="http://schemas.microsoft.com/office/drawing/2014/main" id="{D3CC5DC6-6D5D-95FE-8168-8284FDD99AB9}"/>
              </a:ext>
            </a:extLst>
          </p:cNvPr>
          <p:cNvCxnSpPr>
            <a:stCxn id="14" idx="2"/>
          </p:cNvCxnSpPr>
          <p:nvPr/>
        </p:nvCxnSpPr>
        <p:spPr>
          <a:xfrm flipH="1">
            <a:off x="2941983" y="1632116"/>
            <a:ext cx="6172200" cy="554493"/>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Ellipse 18">
            <a:extLst>
              <a:ext uri="{FF2B5EF4-FFF2-40B4-BE49-F238E27FC236}">
                <a16:creationId xmlns:a16="http://schemas.microsoft.com/office/drawing/2014/main" id="{9D889B84-DE21-9F6E-BF2C-4AE31646866F}"/>
              </a:ext>
            </a:extLst>
          </p:cNvPr>
          <p:cNvSpPr/>
          <p:nvPr/>
        </p:nvSpPr>
        <p:spPr>
          <a:xfrm>
            <a:off x="1610139" y="3559569"/>
            <a:ext cx="2136913" cy="744782"/>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26FA2BC9-FB04-29B9-7CD9-29AA4A0D8463}"/>
              </a:ext>
            </a:extLst>
          </p:cNvPr>
          <p:cNvSpPr/>
          <p:nvPr/>
        </p:nvSpPr>
        <p:spPr>
          <a:xfrm>
            <a:off x="5009322" y="3559569"/>
            <a:ext cx="2932043" cy="741423"/>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863AB181-CECD-2D26-CE97-C35A7BF0ACB0}"/>
              </a:ext>
            </a:extLst>
          </p:cNvPr>
          <p:cNvSpPr/>
          <p:nvPr/>
        </p:nvSpPr>
        <p:spPr>
          <a:xfrm>
            <a:off x="8607287" y="4300992"/>
            <a:ext cx="2932043" cy="6486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7989D85B-B786-C4B2-3551-7BD8A3F4BD7E}"/>
              </a:ext>
            </a:extLst>
          </p:cNvPr>
          <p:cNvSpPr txBox="1"/>
          <p:nvPr/>
        </p:nvSpPr>
        <p:spPr>
          <a:xfrm>
            <a:off x="4134679" y="5959605"/>
            <a:ext cx="2146851" cy="461665"/>
          </a:xfrm>
          <a:prstGeom prst="rect">
            <a:avLst/>
          </a:prstGeom>
          <a:noFill/>
        </p:spPr>
        <p:txBody>
          <a:bodyPr wrap="square" rtlCol="0">
            <a:spAutoFit/>
          </a:bodyPr>
          <a:lstStyle/>
          <a:p>
            <a:r>
              <a:rPr lang="fr-FR" sz="2400" dirty="0">
                <a:solidFill>
                  <a:srgbClr val="FF0000"/>
                </a:solidFill>
                <a:latin typeface="Calibri" panose="020F0502020204030204" pitchFamily="34" charset="0"/>
                <a:ea typeface="Calibri" panose="020F0502020204030204" pitchFamily="34" charset="0"/>
                <a:cs typeface="Calibri" panose="020F0502020204030204" pitchFamily="34" charset="0"/>
              </a:rPr>
              <a:t>le + à consulter </a:t>
            </a:r>
          </a:p>
        </p:txBody>
      </p:sp>
      <p:cxnSp>
        <p:nvCxnSpPr>
          <p:cNvPr id="24" name="Connecteur droit avec flèche 23">
            <a:extLst>
              <a:ext uri="{FF2B5EF4-FFF2-40B4-BE49-F238E27FC236}">
                <a16:creationId xmlns:a16="http://schemas.microsoft.com/office/drawing/2014/main" id="{F69404DF-5955-D1E6-9549-8CAEFA021AAA}"/>
              </a:ext>
            </a:extLst>
          </p:cNvPr>
          <p:cNvCxnSpPr/>
          <p:nvPr/>
        </p:nvCxnSpPr>
        <p:spPr>
          <a:xfrm flipH="1">
            <a:off x="3657600" y="6211956"/>
            <a:ext cx="4671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6205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righ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animBg="1"/>
      <p:bldP spid="20" grpId="0" animBg="1"/>
      <p:bldP spid="21" grpId="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145E0B-BB17-BF44-334B-A31055DF1CCD}"/>
            </a:ext>
          </a:extLst>
        </p:cNvPr>
        <p:cNvGrpSpPr/>
        <p:nvPr/>
      </p:nvGrpSpPr>
      <p:grpSpPr>
        <a:xfrm>
          <a:off x="0" y="0"/>
          <a:ext cx="0" cy="0"/>
          <a:chOff x="0" y="0"/>
          <a:chExt cx="0" cy="0"/>
        </a:xfrm>
      </p:grpSpPr>
      <p:pic>
        <p:nvPicPr>
          <p:cNvPr id="5" name="Image 4" descr="Une image contenant clipart, illustration&#10;&#10;Le contenu généré par l’IA peut être incorrect.">
            <a:extLst>
              <a:ext uri="{FF2B5EF4-FFF2-40B4-BE49-F238E27FC236}">
                <a16:creationId xmlns:a16="http://schemas.microsoft.com/office/drawing/2014/main" id="{5F331DC1-6F32-98B4-B78A-1E082CAF9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875" y="0"/>
            <a:ext cx="8370251" cy="6840000"/>
          </a:xfrm>
          <a:prstGeom prst="rect">
            <a:avLst/>
          </a:prstGeom>
          <a:noFill/>
        </p:spPr>
      </p:pic>
      <p:sp>
        <p:nvSpPr>
          <p:cNvPr id="3" name="Espace réservé du texte 2">
            <a:extLst>
              <a:ext uri="{FF2B5EF4-FFF2-40B4-BE49-F238E27FC236}">
                <a16:creationId xmlns:a16="http://schemas.microsoft.com/office/drawing/2014/main" id="{DD69CF5D-8BA2-09B4-1488-1A36DEC49D3B}"/>
              </a:ext>
            </a:extLst>
          </p:cNvPr>
          <p:cNvSpPr>
            <a:spLocks noGrp="1"/>
          </p:cNvSpPr>
          <p:nvPr>
            <p:ph type="body" sz="half" idx="2"/>
          </p:nvPr>
        </p:nvSpPr>
        <p:spPr>
          <a:xfrm>
            <a:off x="2774148" y="6110378"/>
            <a:ext cx="8915400" cy="729622"/>
          </a:xfrm>
        </p:spPr>
        <p:txBody>
          <a:bodyPr>
            <a:normAutofit/>
          </a:bodyPr>
          <a:lstStyle/>
          <a:p>
            <a:pPr algn="r"/>
            <a:r>
              <a:rPr lang="fr-FR" sz="3200" dirty="0">
                <a:latin typeface="Brush Script MT" panose="03060802040406070304" pitchFamily="66" charset="0"/>
              </a:rPr>
              <a:t>Merci de votre attention</a:t>
            </a:r>
          </a:p>
        </p:txBody>
      </p:sp>
      <p:sp>
        <p:nvSpPr>
          <p:cNvPr id="4" name="Espace réservé du numéro de diapositive 3">
            <a:extLst>
              <a:ext uri="{FF2B5EF4-FFF2-40B4-BE49-F238E27FC236}">
                <a16:creationId xmlns:a16="http://schemas.microsoft.com/office/drawing/2014/main" id="{8B161395-25EB-6B5C-3537-D7014E610339}"/>
              </a:ext>
            </a:extLst>
          </p:cNvPr>
          <p:cNvSpPr>
            <a:spLocks noGrp="1"/>
          </p:cNvSpPr>
          <p:nvPr>
            <p:ph type="sldNum" sz="quarter" idx="12"/>
          </p:nvPr>
        </p:nvSpPr>
        <p:spPr/>
        <p:txBody>
          <a:bodyPr/>
          <a:lstStyle/>
          <a:p>
            <a:fld id="{F6E9441E-43A9-43E1-AE71-C14FF4917052}" type="slidenum">
              <a:rPr lang="fr-FR" smtClean="0"/>
              <a:t>49</a:t>
            </a:fld>
            <a:endParaRPr lang="fr-FR" dirty="0"/>
          </a:p>
        </p:txBody>
      </p:sp>
      <p:sp>
        <p:nvSpPr>
          <p:cNvPr id="2" name="Rectangle 1">
            <a:extLst>
              <a:ext uri="{FF2B5EF4-FFF2-40B4-BE49-F238E27FC236}">
                <a16:creationId xmlns:a16="http://schemas.microsoft.com/office/drawing/2014/main" id="{0CC08085-D599-63D2-C896-096C12BE69C3}"/>
              </a:ext>
            </a:extLst>
          </p:cNvPr>
          <p:cNvSpPr/>
          <p:nvPr/>
        </p:nvSpPr>
        <p:spPr>
          <a:xfrm rot="20248771">
            <a:off x="6313811" y="5427929"/>
            <a:ext cx="808399" cy="246221"/>
          </a:xfrm>
          <a:prstGeom prst="rect">
            <a:avLst/>
          </a:prstGeom>
          <a:no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Guide  de</a:t>
            </a:r>
          </a:p>
        </p:txBody>
      </p:sp>
      <p:sp>
        <p:nvSpPr>
          <p:cNvPr id="6" name="Rectangle 5">
            <a:extLst>
              <a:ext uri="{FF2B5EF4-FFF2-40B4-BE49-F238E27FC236}">
                <a16:creationId xmlns:a16="http://schemas.microsoft.com/office/drawing/2014/main" id="{333C3313-1B4F-9EBB-B2B0-E6307466C7DD}"/>
              </a:ext>
            </a:extLst>
          </p:cNvPr>
          <p:cNvSpPr/>
          <p:nvPr/>
        </p:nvSpPr>
        <p:spPr>
          <a:xfrm rot="20825475">
            <a:off x="6972660" y="5230092"/>
            <a:ext cx="684063" cy="246221"/>
          </a:xfrm>
          <a:prstGeom prst="rect">
            <a:avLst/>
          </a:prstGeom>
          <a:no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l’arbitre</a:t>
            </a:r>
          </a:p>
        </p:txBody>
      </p:sp>
      <p:sp>
        <p:nvSpPr>
          <p:cNvPr id="7" name="Rectangle 6">
            <a:extLst>
              <a:ext uri="{FF2B5EF4-FFF2-40B4-BE49-F238E27FC236}">
                <a16:creationId xmlns:a16="http://schemas.microsoft.com/office/drawing/2014/main" id="{ADF612F0-C00F-06BA-7131-C46E2BA3141D}"/>
              </a:ext>
            </a:extLst>
          </p:cNvPr>
          <p:cNvSpPr/>
          <p:nvPr/>
        </p:nvSpPr>
        <p:spPr>
          <a:xfrm rot="21231958">
            <a:off x="7505872" y="5134562"/>
            <a:ext cx="831886" cy="246221"/>
          </a:xfrm>
          <a:prstGeom prst="rect">
            <a:avLst/>
          </a:prstGeom>
          <a:noFill/>
          <a:scene3d>
            <a:camera prst="orthographicFront">
              <a:rot lat="0" lon="0" rev="0"/>
            </a:camera>
            <a:lightRig rig="threePt" dir="t"/>
          </a:scene3d>
        </p:spPr>
        <p:txBody>
          <a:bodyPr wrap="square" lIns="91440" tIns="45720" rIns="91440" bIns="45720">
            <a:spAutoFit/>
          </a:bodyPr>
          <a:lstStyle/>
          <a:p>
            <a:pPr algn="ctr"/>
            <a:r>
              <a:rPr lang="fr-FR" sz="1000" dirty="0">
                <a:ln w="0"/>
                <a:solidFill>
                  <a:schemeClr val="accent1"/>
                </a:solidFill>
                <a:effectLst>
                  <a:outerShdw blurRad="38100" dist="25400" dir="5400000" algn="ctr" rotWithShape="0">
                    <a:srgbClr val="6E747A">
                      <a:alpha val="43000"/>
                    </a:srgbClr>
                  </a:outerShdw>
                </a:effectLst>
              </a:rPr>
              <a:t>Normand</a:t>
            </a:r>
          </a:p>
        </p:txBody>
      </p:sp>
      <p:sp>
        <p:nvSpPr>
          <p:cNvPr id="9" name="Rectangle 8">
            <a:extLst>
              <a:ext uri="{FF2B5EF4-FFF2-40B4-BE49-F238E27FC236}">
                <a16:creationId xmlns:a16="http://schemas.microsoft.com/office/drawing/2014/main" id="{C38653C9-C2A1-C795-0580-70BD7C1AF824}"/>
              </a:ext>
            </a:extLst>
          </p:cNvPr>
          <p:cNvSpPr/>
          <p:nvPr/>
        </p:nvSpPr>
        <p:spPr>
          <a:xfrm rot="588766">
            <a:off x="3584320" y="3833748"/>
            <a:ext cx="1981633" cy="1569660"/>
          </a:xfrm>
          <a:prstGeom prst="rect">
            <a:avLst/>
          </a:prstGeom>
          <a:noFill/>
        </p:spPr>
        <p:txBody>
          <a:bodyPr wrap="none" lIns="91440" tIns="45720" rIns="91440" bIns="45720">
            <a:spAutoFit/>
          </a:bodyPr>
          <a:lstStyle/>
          <a:p>
            <a:pPr algn="ctr"/>
            <a:r>
              <a:rPr lang="fr-FR"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FIN</a:t>
            </a:r>
          </a:p>
        </p:txBody>
      </p:sp>
    </p:spTree>
    <p:extLst>
      <p:ext uri="{BB962C8B-B14F-4D97-AF65-F5344CB8AC3E}">
        <p14:creationId xmlns:p14="http://schemas.microsoft.com/office/powerpoint/2010/main" val="429104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768D1-7D3D-4D78-584E-CC178C2801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0FA271-3651-49CA-3D04-716B0C61EE69}"/>
              </a:ext>
            </a:extLst>
          </p:cNvPr>
          <p:cNvSpPr>
            <a:spLocks noGrp="1"/>
          </p:cNvSpPr>
          <p:nvPr>
            <p:ph type="title"/>
          </p:nvPr>
        </p:nvSpPr>
        <p:spPr>
          <a:xfrm>
            <a:off x="2592925" y="742097"/>
            <a:ext cx="8911687" cy="480416"/>
          </a:xfrm>
        </p:spPr>
        <p:txBody>
          <a:bodyPr>
            <a:noAutofit/>
          </a:bodyPr>
          <a:lstStyle/>
          <a:p>
            <a:r>
              <a:rPr lang="fr-FR" sz="2400" dirty="0"/>
              <a:t>Les basiques de la discipline</a:t>
            </a:r>
          </a:p>
        </p:txBody>
      </p:sp>
      <p:sp>
        <p:nvSpPr>
          <p:cNvPr id="3" name="Espace réservé du contenu 2">
            <a:extLst>
              <a:ext uri="{FF2B5EF4-FFF2-40B4-BE49-F238E27FC236}">
                <a16:creationId xmlns:a16="http://schemas.microsoft.com/office/drawing/2014/main" id="{1FB50ED0-ABA5-DCC1-F3EC-99C230F16008}"/>
              </a:ext>
            </a:extLst>
          </p:cNvPr>
          <p:cNvSpPr>
            <a:spLocks noGrp="1"/>
          </p:cNvSpPr>
          <p:nvPr>
            <p:ph idx="1"/>
          </p:nvPr>
        </p:nvSpPr>
        <p:spPr>
          <a:xfrm>
            <a:off x="2589212" y="1425677"/>
            <a:ext cx="8915400" cy="5024283"/>
          </a:xfrm>
        </p:spPr>
        <p:txBody>
          <a:bodyPr>
            <a:noAutofit/>
          </a:bodyPr>
          <a:lstStyle/>
          <a:p>
            <a:pPr algn="just"/>
            <a:r>
              <a:rPr lang="fr-FR" sz="2000" b="1" dirty="0">
                <a:latin typeface="Garamond" panose="02020404030301010803" pitchFamily="18" charset="0"/>
              </a:rPr>
              <a:t>Il existe trois grandes familles : Déficient </a:t>
            </a:r>
            <a:r>
              <a:rPr lang="fr-FR" sz="2000" b="1" u="sng" dirty="0">
                <a:latin typeface="Garamond" panose="02020404030301010803" pitchFamily="18" charset="0"/>
              </a:rPr>
              <a:t>moteur</a:t>
            </a:r>
            <a:r>
              <a:rPr lang="fr-FR" sz="2000" b="1" dirty="0">
                <a:latin typeface="Garamond" panose="02020404030301010803" pitchFamily="18" charset="0"/>
              </a:rPr>
              <a:t>, déficient </a:t>
            </a:r>
            <a:r>
              <a:rPr lang="fr-FR" sz="2000" b="1" u="sng" dirty="0">
                <a:latin typeface="Garamond" panose="02020404030301010803" pitchFamily="18" charset="0"/>
              </a:rPr>
              <a:t>auditif</a:t>
            </a:r>
            <a:r>
              <a:rPr lang="fr-FR" sz="2000" b="1" dirty="0">
                <a:latin typeface="Garamond" panose="02020404030301010803" pitchFamily="18" charset="0"/>
              </a:rPr>
              <a:t> et déficient </a:t>
            </a:r>
            <a:r>
              <a:rPr lang="fr-FR" sz="2000" b="1" u="sng" dirty="0">
                <a:latin typeface="Garamond" panose="02020404030301010803" pitchFamily="18" charset="0"/>
              </a:rPr>
              <a:t>visuel</a:t>
            </a:r>
            <a:r>
              <a:rPr lang="fr-FR" sz="2000" b="1" dirty="0">
                <a:latin typeface="Garamond" panose="02020404030301010803" pitchFamily="18" charset="0"/>
              </a:rPr>
              <a:t>.</a:t>
            </a:r>
          </a:p>
          <a:p>
            <a:pPr algn="just"/>
            <a:r>
              <a:rPr lang="fr-FR" sz="2000" b="1" dirty="0">
                <a:latin typeface="Garamond" panose="02020404030301010803" pitchFamily="18" charset="0"/>
              </a:rPr>
              <a:t>Les para-archers dont le handicap le permet peuvent tout à fait participer à des compétitions valides. </a:t>
            </a:r>
          </a:p>
          <a:p>
            <a:pPr algn="just">
              <a:lnSpc>
                <a:spcPct val="130000"/>
              </a:lnSpc>
            </a:pPr>
            <a:r>
              <a:rPr lang="fr-FR" sz="2000" b="1" dirty="0">
                <a:latin typeface="Garamond" panose="02020404030301010803" pitchFamily="18" charset="0"/>
              </a:rPr>
              <a:t>  Les compétitions Para-tir à l'arc se déroulent sur le même format que les valides.</a:t>
            </a:r>
          </a:p>
          <a:p>
            <a:pPr lvl="1" algn="just">
              <a:buFont typeface="Wingdings" panose="05000000000000000000" pitchFamily="2" charset="2"/>
              <a:buChar char="Ø"/>
            </a:pPr>
            <a:r>
              <a:rPr lang="fr-FR" sz="2000" b="1" dirty="0">
                <a:latin typeface="Garamond" panose="02020404030301010803" pitchFamily="18" charset="0"/>
              </a:rPr>
              <a:t>En </a:t>
            </a:r>
            <a:r>
              <a:rPr lang="fr-FR" sz="2000" b="1" dirty="0">
                <a:solidFill>
                  <a:srgbClr val="C00000"/>
                </a:solidFill>
                <a:latin typeface="Garamond" panose="02020404030301010803" pitchFamily="18" charset="0"/>
              </a:rPr>
              <a:t>salle</a:t>
            </a:r>
            <a:r>
              <a:rPr lang="fr-FR" sz="2000" b="1" dirty="0">
                <a:latin typeface="Garamond" panose="02020404030301010803" pitchFamily="18" charset="0"/>
              </a:rPr>
              <a:t> sous la forme d'un 2 x 30 flèches,</a:t>
            </a:r>
          </a:p>
          <a:p>
            <a:pPr lvl="1" algn="just">
              <a:buFont typeface="Wingdings" panose="05000000000000000000" pitchFamily="2" charset="2"/>
              <a:buChar char="Ø"/>
            </a:pPr>
            <a:r>
              <a:rPr lang="fr-FR" sz="2000" b="1" dirty="0">
                <a:latin typeface="Garamond" panose="02020404030301010803" pitchFamily="18" charset="0"/>
              </a:rPr>
              <a:t>En </a:t>
            </a:r>
            <a:r>
              <a:rPr lang="fr-FR" sz="2000" b="1" dirty="0">
                <a:solidFill>
                  <a:srgbClr val="C00000"/>
                </a:solidFill>
                <a:latin typeface="Garamond" panose="02020404030301010803" pitchFamily="18" charset="0"/>
              </a:rPr>
              <a:t>extérieur</a:t>
            </a:r>
            <a:r>
              <a:rPr lang="fr-FR" sz="2000" b="1" dirty="0">
                <a:latin typeface="Garamond" panose="02020404030301010803" pitchFamily="18" charset="0"/>
              </a:rPr>
              <a:t> discipline </a:t>
            </a:r>
            <a:r>
              <a:rPr lang="fr-FR" sz="2000" b="1" u="sng" dirty="0">
                <a:latin typeface="Garamond" panose="02020404030301010803" pitchFamily="18" charset="0"/>
              </a:rPr>
              <a:t>nationale</a:t>
            </a:r>
            <a:r>
              <a:rPr lang="fr-FR" sz="2000" b="1" dirty="0">
                <a:latin typeface="Garamond" panose="02020404030301010803" pitchFamily="18" charset="0"/>
              </a:rPr>
              <a:t> et </a:t>
            </a:r>
            <a:r>
              <a:rPr lang="fr-FR" sz="2000" b="1" u="sng" dirty="0">
                <a:latin typeface="Garamond" panose="02020404030301010803" pitchFamily="18" charset="0"/>
              </a:rPr>
              <a:t>internationale</a:t>
            </a:r>
            <a:r>
              <a:rPr lang="fr-FR" sz="2000" b="1" dirty="0">
                <a:latin typeface="Garamond" panose="02020404030301010803" pitchFamily="18" charset="0"/>
              </a:rPr>
              <a:t> (</a:t>
            </a:r>
            <a:r>
              <a:rPr lang="fr-FR" sz="2000" b="1" dirty="0">
                <a:solidFill>
                  <a:srgbClr val="7030A0"/>
                </a:solidFill>
                <a:latin typeface="Garamond" panose="02020404030301010803" pitchFamily="18" charset="0"/>
              </a:rPr>
              <a:t>2 x 36 flèches</a:t>
            </a:r>
            <a:r>
              <a:rPr lang="fr-FR" sz="2000" b="1" dirty="0">
                <a:latin typeface="Garamond" panose="02020404030301010803" pitchFamily="18" charset="0"/>
              </a:rPr>
              <a:t>) à des distances plus longues.</a:t>
            </a:r>
          </a:p>
          <a:p>
            <a:pPr algn="just"/>
            <a:r>
              <a:rPr lang="fr-FR" sz="2000" b="1" dirty="0">
                <a:latin typeface="Garamond" panose="02020404030301010803" pitchFamily="18" charset="0"/>
              </a:rPr>
              <a:t>  Suivant leur handicap, les para-archers ont la possibilité de rester sur le pas de tir pendant toute la durée de la compétition. Des bénévoles, un coach ou un officiel peuvent comptabiliser les points à leur place et ramener les flèches.</a:t>
            </a:r>
          </a:p>
          <a:p>
            <a:endParaRPr lang="fr-FR" dirty="0"/>
          </a:p>
        </p:txBody>
      </p:sp>
      <p:sp>
        <p:nvSpPr>
          <p:cNvPr id="4" name="Espace réservé du numéro de diapositive 3">
            <a:extLst>
              <a:ext uri="{FF2B5EF4-FFF2-40B4-BE49-F238E27FC236}">
                <a16:creationId xmlns:a16="http://schemas.microsoft.com/office/drawing/2014/main" id="{56C4A46A-4EDB-BC9E-8255-03639961B260}"/>
              </a:ext>
            </a:extLst>
          </p:cNvPr>
          <p:cNvSpPr>
            <a:spLocks noGrp="1"/>
          </p:cNvSpPr>
          <p:nvPr>
            <p:ph type="sldNum" sz="quarter" idx="12"/>
          </p:nvPr>
        </p:nvSpPr>
        <p:spPr/>
        <p:txBody>
          <a:bodyPr/>
          <a:lstStyle/>
          <a:p>
            <a:fld id="{F6E9441E-43A9-43E1-AE71-C14FF4917052}" type="slidenum">
              <a:rPr lang="fr-FR" smtClean="0"/>
              <a:t>5</a:t>
            </a:fld>
            <a:endParaRPr lang="fr-FR" dirty="0"/>
          </a:p>
        </p:txBody>
      </p:sp>
    </p:spTree>
    <p:extLst>
      <p:ext uri="{BB962C8B-B14F-4D97-AF65-F5344CB8AC3E}">
        <p14:creationId xmlns:p14="http://schemas.microsoft.com/office/powerpoint/2010/main" val="554299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A0940C-A607-0C76-43E2-BBEBB8F295DB}"/>
              </a:ext>
            </a:extLst>
          </p:cNvPr>
          <p:cNvSpPr>
            <a:spLocks noGrp="1"/>
          </p:cNvSpPr>
          <p:nvPr>
            <p:ph type="title"/>
          </p:nvPr>
        </p:nvSpPr>
        <p:spPr>
          <a:xfrm>
            <a:off x="2589212" y="2694600"/>
            <a:ext cx="8915399" cy="1468800"/>
          </a:xfrm>
        </p:spPr>
        <p:txBody>
          <a:bodyPr anchor="ctr">
            <a:normAutofit/>
          </a:bodyPr>
          <a:lstStyle/>
          <a:p>
            <a:r>
              <a:rPr lang="fr-FR" dirty="0"/>
              <a:t>La classification</a:t>
            </a:r>
          </a:p>
        </p:txBody>
      </p:sp>
      <p:sp>
        <p:nvSpPr>
          <p:cNvPr id="4" name="Espace réservé du numéro de diapositive 3">
            <a:extLst>
              <a:ext uri="{FF2B5EF4-FFF2-40B4-BE49-F238E27FC236}">
                <a16:creationId xmlns:a16="http://schemas.microsoft.com/office/drawing/2014/main" id="{DD425D1D-397C-A195-6E60-1513984CD490}"/>
              </a:ext>
            </a:extLst>
          </p:cNvPr>
          <p:cNvSpPr>
            <a:spLocks noGrp="1"/>
          </p:cNvSpPr>
          <p:nvPr>
            <p:ph type="sldNum" sz="quarter" idx="12"/>
          </p:nvPr>
        </p:nvSpPr>
        <p:spPr/>
        <p:txBody>
          <a:bodyPr/>
          <a:lstStyle/>
          <a:p>
            <a:fld id="{F6E9441E-43A9-43E1-AE71-C14FF4917052}" type="slidenum">
              <a:rPr lang="fr-FR" smtClean="0"/>
              <a:t>6</a:t>
            </a:fld>
            <a:endParaRPr lang="fr-FR" dirty="0"/>
          </a:p>
        </p:txBody>
      </p:sp>
      <p:pic>
        <p:nvPicPr>
          <p:cNvPr id="5" name="Image 4" descr="Une image contenant clipart, illustration&#10;&#10;Le contenu généré par l’IA peut être incorrect.">
            <a:extLst>
              <a:ext uri="{FF2B5EF4-FFF2-40B4-BE49-F238E27FC236}">
                <a16:creationId xmlns:a16="http://schemas.microsoft.com/office/drawing/2014/main" id="{9DA2B4E5-72BF-9EBF-93D8-F1C58DF9E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098" y="264477"/>
            <a:ext cx="1101090" cy="899795"/>
          </a:xfrm>
          <a:prstGeom prst="rect">
            <a:avLst/>
          </a:prstGeom>
        </p:spPr>
      </p:pic>
      <p:pic>
        <p:nvPicPr>
          <p:cNvPr id="3" name="Picture 4" descr="IMG_5373">
            <a:extLst>
              <a:ext uri="{FF2B5EF4-FFF2-40B4-BE49-F238E27FC236}">
                <a16:creationId xmlns:a16="http://schemas.microsoft.com/office/drawing/2014/main" id="{CC0D4687-7369-B1D4-8860-634CC141605E}"/>
              </a:ext>
            </a:extLst>
          </p:cNvPr>
          <p:cNvPicPr>
            <a:picLocks noChangeAspect="1" noChangeArrowheads="1"/>
          </p:cNvPicPr>
          <p:nvPr/>
        </p:nvPicPr>
        <p:blipFill>
          <a:blip r:embed="rId4"/>
          <a:srcRect l="12904" r="11656" b="1173"/>
          <a:stretch>
            <a:fillRect/>
          </a:stretch>
        </p:blipFill>
        <p:spPr>
          <a:xfrm rot="601701">
            <a:off x="8251579" y="2164138"/>
            <a:ext cx="2690551" cy="2160000"/>
          </a:xfrm>
          <a:prstGeom prst="rect">
            <a:avLst/>
          </a:prstGeom>
        </p:spPr>
      </p:pic>
    </p:spTree>
    <p:extLst>
      <p:ext uri="{BB962C8B-B14F-4D97-AF65-F5344CB8AC3E}">
        <p14:creationId xmlns:p14="http://schemas.microsoft.com/office/powerpoint/2010/main" val="37961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77159-DA88-F316-CF3A-868544DAF4B4}"/>
              </a:ext>
            </a:extLst>
          </p:cNvPr>
          <p:cNvSpPr>
            <a:spLocks noGrp="1"/>
          </p:cNvSpPr>
          <p:nvPr>
            <p:ph type="title"/>
          </p:nvPr>
        </p:nvSpPr>
        <p:spPr>
          <a:xfrm>
            <a:off x="2589212" y="651764"/>
            <a:ext cx="3505199" cy="498719"/>
          </a:xfrm>
        </p:spPr>
        <p:txBody>
          <a:bodyPr>
            <a:normAutofit/>
          </a:bodyPr>
          <a:lstStyle/>
          <a:p>
            <a:r>
              <a:rPr lang="fr-FR" sz="2400" dirty="0"/>
              <a:t>La classification</a:t>
            </a:r>
          </a:p>
        </p:txBody>
      </p:sp>
      <p:pic>
        <p:nvPicPr>
          <p:cNvPr id="6" name="Espace réservé du contenu 5">
            <a:extLst>
              <a:ext uri="{FF2B5EF4-FFF2-40B4-BE49-F238E27FC236}">
                <a16:creationId xmlns:a16="http://schemas.microsoft.com/office/drawing/2014/main" id="{01B69193-9648-043E-B12B-0E0FB2054917}"/>
              </a:ext>
            </a:extLst>
          </p:cNvPr>
          <p:cNvPicPr preferRelativeResize="0">
            <a:picLocks noGrp="1" noChangeAspect="1"/>
          </p:cNvPicPr>
          <p:nvPr>
            <p:ph idx="1"/>
          </p:nvPr>
        </p:nvPicPr>
        <p:blipFill>
          <a:blip r:embed="rId3"/>
          <a:stretch>
            <a:fillRect/>
          </a:stretch>
        </p:blipFill>
        <p:spPr>
          <a:xfrm>
            <a:off x="6837048" y="651764"/>
            <a:ext cx="4823140" cy="5475923"/>
          </a:xfrm>
          <a:prstGeom prst="rect">
            <a:avLst/>
          </a:prstGeom>
        </p:spPr>
      </p:pic>
      <p:sp>
        <p:nvSpPr>
          <p:cNvPr id="4" name="Espace réservé du texte 3">
            <a:extLst>
              <a:ext uri="{FF2B5EF4-FFF2-40B4-BE49-F238E27FC236}">
                <a16:creationId xmlns:a16="http://schemas.microsoft.com/office/drawing/2014/main" id="{40884111-34A7-387D-64F1-A319A2DE854B}"/>
              </a:ext>
            </a:extLst>
          </p:cNvPr>
          <p:cNvSpPr>
            <a:spLocks noGrp="1"/>
          </p:cNvSpPr>
          <p:nvPr>
            <p:ph type="body" sz="half" idx="2"/>
          </p:nvPr>
        </p:nvSpPr>
        <p:spPr>
          <a:xfrm>
            <a:off x="2589212" y="1456372"/>
            <a:ext cx="3505199" cy="4671315"/>
          </a:xfrm>
        </p:spPr>
        <p:txBody>
          <a:bodyPr>
            <a:normAutofit fontScale="85000" lnSpcReduction="20000"/>
          </a:bodyPr>
          <a:lstStyle/>
          <a:p>
            <a:pPr algn="just">
              <a:lnSpc>
                <a:spcPct val="120000"/>
              </a:lnSpc>
            </a:pPr>
            <a:r>
              <a:rPr lang="fr-FR" sz="2300" b="1" dirty="0">
                <a:latin typeface="Garamond" panose="02020404030301010803" pitchFamily="18" charset="0"/>
              </a:rPr>
              <a:t>  L'étape de la classification est un passage obligatoire pour tout pratiquant qui souhaite participer à des compétitions de Para-tir à l'arc.</a:t>
            </a:r>
          </a:p>
          <a:p>
            <a:pPr algn="just">
              <a:lnSpc>
                <a:spcPct val="120000"/>
              </a:lnSpc>
            </a:pPr>
            <a:r>
              <a:rPr lang="fr-FR" sz="2300" b="1" dirty="0">
                <a:latin typeface="Garamond" panose="02020404030301010803" pitchFamily="18" charset="0"/>
              </a:rPr>
              <a:t>  Le seul fait qu’une personne soit en situation de handicap ne lui ouvre pas automatiquement droit à participer dans la discipline Para-tir à l'arc.</a:t>
            </a:r>
          </a:p>
          <a:p>
            <a:pPr algn="just">
              <a:lnSpc>
                <a:spcPct val="120000"/>
              </a:lnSpc>
            </a:pPr>
            <a:r>
              <a:rPr lang="fr-FR" sz="2300" b="1" dirty="0">
                <a:latin typeface="Garamond" panose="02020404030301010803" pitchFamily="18" charset="0"/>
              </a:rPr>
              <a:t>  Il faut que son handicap affecte sa pratique.</a:t>
            </a:r>
          </a:p>
          <a:p>
            <a:endParaRPr lang="fr-FR" dirty="0"/>
          </a:p>
        </p:txBody>
      </p:sp>
      <p:sp>
        <p:nvSpPr>
          <p:cNvPr id="7" name="Espace réservé du numéro de diapositive 6">
            <a:extLst>
              <a:ext uri="{FF2B5EF4-FFF2-40B4-BE49-F238E27FC236}">
                <a16:creationId xmlns:a16="http://schemas.microsoft.com/office/drawing/2014/main" id="{0F0F37D4-8F22-F679-E312-65698EDDB783}"/>
              </a:ext>
            </a:extLst>
          </p:cNvPr>
          <p:cNvSpPr>
            <a:spLocks noGrp="1"/>
          </p:cNvSpPr>
          <p:nvPr>
            <p:ph type="sldNum" sz="quarter" idx="12"/>
          </p:nvPr>
        </p:nvSpPr>
        <p:spPr/>
        <p:txBody>
          <a:bodyPr/>
          <a:lstStyle/>
          <a:p>
            <a:fld id="{F6E9441E-43A9-43E1-AE71-C14FF4917052}" type="slidenum">
              <a:rPr lang="fr-FR" smtClean="0"/>
              <a:t>7</a:t>
            </a:fld>
            <a:endParaRPr lang="fr-FR" dirty="0"/>
          </a:p>
        </p:txBody>
      </p:sp>
    </p:spTree>
    <p:extLst>
      <p:ext uri="{BB962C8B-B14F-4D97-AF65-F5344CB8AC3E}">
        <p14:creationId xmlns:p14="http://schemas.microsoft.com/office/powerpoint/2010/main" val="2333339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A0D23A-0CCE-BE67-E5BF-BE480982E5B2}"/>
              </a:ext>
            </a:extLst>
          </p:cNvPr>
          <p:cNvSpPr>
            <a:spLocks noGrp="1"/>
          </p:cNvSpPr>
          <p:nvPr>
            <p:ph type="title"/>
          </p:nvPr>
        </p:nvSpPr>
        <p:spPr>
          <a:xfrm>
            <a:off x="2589212" y="629270"/>
            <a:ext cx="3505199" cy="517832"/>
          </a:xfrm>
        </p:spPr>
        <p:txBody>
          <a:bodyPr>
            <a:normAutofit/>
          </a:bodyPr>
          <a:lstStyle/>
          <a:p>
            <a:r>
              <a:rPr lang="fr-FR" sz="2400" dirty="0"/>
              <a:t>La classification</a:t>
            </a:r>
          </a:p>
        </p:txBody>
      </p:sp>
      <p:pic>
        <p:nvPicPr>
          <p:cNvPr id="6" name="Espace réservé du contenu 5">
            <a:extLst>
              <a:ext uri="{FF2B5EF4-FFF2-40B4-BE49-F238E27FC236}">
                <a16:creationId xmlns:a16="http://schemas.microsoft.com/office/drawing/2014/main" id="{BC271781-F352-73C9-B882-62BDB9B4F3E0}"/>
              </a:ext>
            </a:extLst>
          </p:cNvPr>
          <p:cNvPicPr>
            <a:picLocks noGrp="1" noChangeAspect="1"/>
          </p:cNvPicPr>
          <p:nvPr>
            <p:ph idx="1"/>
          </p:nvPr>
        </p:nvPicPr>
        <p:blipFill>
          <a:blip r:embed="rId3"/>
          <a:stretch>
            <a:fillRect/>
          </a:stretch>
        </p:blipFill>
        <p:spPr>
          <a:xfrm>
            <a:off x="6583682" y="787782"/>
            <a:ext cx="5076506" cy="5316611"/>
          </a:xfrm>
          <a:prstGeom prst="rect">
            <a:avLst/>
          </a:prstGeom>
        </p:spPr>
      </p:pic>
      <p:sp>
        <p:nvSpPr>
          <p:cNvPr id="4" name="Espace réservé du texte 3">
            <a:extLst>
              <a:ext uri="{FF2B5EF4-FFF2-40B4-BE49-F238E27FC236}">
                <a16:creationId xmlns:a16="http://schemas.microsoft.com/office/drawing/2014/main" id="{5D34028F-F59C-FB3F-E207-2600CC069202}"/>
              </a:ext>
            </a:extLst>
          </p:cNvPr>
          <p:cNvSpPr>
            <a:spLocks noGrp="1"/>
          </p:cNvSpPr>
          <p:nvPr>
            <p:ph type="body" sz="half" idx="2"/>
          </p:nvPr>
        </p:nvSpPr>
        <p:spPr>
          <a:xfrm>
            <a:off x="2517058" y="1480629"/>
            <a:ext cx="3577353" cy="4623764"/>
          </a:xfrm>
        </p:spPr>
        <p:txBody>
          <a:bodyPr>
            <a:normAutofit fontScale="85000" lnSpcReduction="20000"/>
          </a:bodyPr>
          <a:lstStyle/>
          <a:p>
            <a:pPr algn="just">
              <a:lnSpc>
                <a:spcPct val="150000"/>
              </a:lnSpc>
            </a:pPr>
            <a:r>
              <a:rPr lang="fr-FR" sz="2400" b="1" dirty="0">
                <a:latin typeface="Garamond" panose="02020404030301010803" pitchFamily="18" charset="0"/>
              </a:rPr>
              <a:t>  La procédure de classification consiste à déterminer les difficultés liées au handicap et éventuellement son évolution dans le temps.</a:t>
            </a:r>
          </a:p>
          <a:p>
            <a:pPr algn="just">
              <a:lnSpc>
                <a:spcPct val="150000"/>
              </a:lnSpc>
            </a:pPr>
            <a:r>
              <a:rPr lang="fr-FR" sz="2400" b="1" dirty="0">
                <a:latin typeface="Garamond" panose="02020404030301010803" pitchFamily="18" charset="0"/>
              </a:rPr>
              <a:t>  Elle est nécessaire pour identifier la catégorie de tir, le statut (</a:t>
            </a:r>
            <a:r>
              <a:rPr lang="fr-FR" sz="2400" b="1" dirty="0">
                <a:solidFill>
                  <a:srgbClr val="7030A0"/>
                </a:solidFill>
                <a:latin typeface="Garamond" panose="02020404030301010803" pitchFamily="18" charset="0"/>
              </a:rPr>
              <a:t>permanent ou révisable</a:t>
            </a:r>
            <a:r>
              <a:rPr lang="fr-FR" sz="2400" b="1" dirty="0">
                <a:latin typeface="Garamond" panose="02020404030301010803" pitchFamily="18" charset="0"/>
              </a:rPr>
              <a:t>) et les aides autorisées pour que l'athlète puisse concourir équitablement.</a:t>
            </a:r>
          </a:p>
          <a:p>
            <a:endParaRPr lang="fr-FR" dirty="0"/>
          </a:p>
        </p:txBody>
      </p:sp>
      <p:sp>
        <p:nvSpPr>
          <p:cNvPr id="7" name="Espace réservé du numéro de diapositive 6">
            <a:extLst>
              <a:ext uri="{FF2B5EF4-FFF2-40B4-BE49-F238E27FC236}">
                <a16:creationId xmlns:a16="http://schemas.microsoft.com/office/drawing/2014/main" id="{61600B71-53BA-57C0-380E-C46BA29668CB}"/>
              </a:ext>
            </a:extLst>
          </p:cNvPr>
          <p:cNvSpPr>
            <a:spLocks noGrp="1"/>
          </p:cNvSpPr>
          <p:nvPr>
            <p:ph type="sldNum" sz="quarter" idx="12"/>
          </p:nvPr>
        </p:nvSpPr>
        <p:spPr/>
        <p:txBody>
          <a:bodyPr/>
          <a:lstStyle/>
          <a:p>
            <a:fld id="{F6E9441E-43A9-43E1-AE71-C14FF4917052}" type="slidenum">
              <a:rPr lang="fr-FR" smtClean="0"/>
              <a:t>8</a:t>
            </a:fld>
            <a:endParaRPr lang="fr-FR" dirty="0"/>
          </a:p>
        </p:txBody>
      </p:sp>
    </p:spTree>
    <p:extLst>
      <p:ext uri="{BB962C8B-B14F-4D97-AF65-F5344CB8AC3E}">
        <p14:creationId xmlns:p14="http://schemas.microsoft.com/office/powerpoint/2010/main" val="351637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C2E66-2025-4F86-0CD0-32CD6CFFFD2C}"/>
              </a:ext>
            </a:extLst>
          </p:cNvPr>
          <p:cNvSpPr>
            <a:spLocks noGrp="1"/>
          </p:cNvSpPr>
          <p:nvPr>
            <p:ph type="title"/>
          </p:nvPr>
        </p:nvSpPr>
        <p:spPr>
          <a:xfrm>
            <a:off x="2592925" y="722430"/>
            <a:ext cx="8911687" cy="516432"/>
          </a:xfrm>
        </p:spPr>
        <p:txBody>
          <a:bodyPr>
            <a:normAutofit/>
          </a:bodyPr>
          <a:lstStyle/>
          <a:p>
            <a:r>
              <a:rPr lang="fr-FR" sz="2400" dirty="0"/>
              <a:t>Faire une demande de classification</a:t>
            </a:r>
          </a:p>
        </p:txBody>
      </p:sp>
      <p:sp>
        <p:nvSpPr>
          <p:cNvPr id="3" name="Espace réservé du contenu 2">
            <a:extLst>
              <a:ext uri="{FF2B5EF4-FFF2-40B4-BE49-F238E27FC236}">
                <a16:creationId xmlns:a16="http://schemas.microsoft.com/office/drawing/2014/main" id="{9A9B64BE-3C1F-3551-8996-4F9ED878DE16}"/>
              </a:ext>
            </a:extLst>
          </p:cNvPr>
          <p:cNvSpPr>
            <a:spLocks noGrp="1"/>
          </p:cNvSpPr>
          <p:nvPr>
            <p:ph idx="1"/>
          </p:nvPr>
        </p:nvSpPr>
        <p:spPr>
          <a:xfrm>
            <a:off x="2592925" y="1451701"/>
            <a:ext cx="8915400" cy="4821280"/>
          </a:xfrm>
        </p:spPr>
        <p:txBody>
          <a:bodyPr>
            <a:normAutofit lnSpcReduction="10000"/>
          </a:bodyPr>
          <a:lstStyle/>
          <a:p>
            <a:pPr marL="0" indent="0" algn="just">
              <a:buNone/>
            </a:pPr>
            <a:r>
              <a:rPr lang="fr-FR" sz="2000" i="1" dirty="0">
                <a:latin typeface="Garamond" panose="02020404030301010803" pitchFamily="18" charset="0"/>
              </a:rPr>
              <a:t>Les classifications établies par la Fédération Française Handisport (FFH) sont toujours reconnues, pour les statuts permanents, et jusqu’à la date de révision pour les autres.</a:t>
            </a:r>
          </a:p>
          <a:p>
            <a:pPr marL="0" indent="0" algn="just">
              <a:buNone/>
            </a:pPr>
            <a:endParaRPr lang="fr-FR" sz="2000" i="1" dirty="0">
              <a:latin typeface="Garamond" panose="02020404030301010803" pitchFamily="18" charset="0"/>
            </a:endParaRPr>
          </a:p>
          <a:p>
            <a:pPr algn="just"/>
            <a:r>
              <a:rPr lang="fr-FR" sz="2000" b="1" dirty="0">
                <a:latin typeface="Garamond" panose="02020404030301010803" pitchFamily="18" charset="0"/>
              </a:rPr>
              <a:t>  Le document de demande de classification comprend le « </a:t>
            </a:r>
            <a:r>
              <a:rPr lang="fr-FR" sz="2000" b="1" dirty="0">
                <a:solidFill>
                  <a:srgbClr val="C00000"/>
                </a:solidFill>
                <a:latin typeface="Garamond" panose="02020404030301010803" pitchFamily="18" charset="0"/>
              </a:rPr>
              <a:t>dossier médical</a:t>
            </a:r>
            <a:r>
              <a:rPr lang="fr-FR" sz="2000" b="1" dirty="0">
                <a:latin typeface="Garamond" panose="02020404030301010803" pitchFamily="18" charset="0"/>
              </a:rPr>
              <a:t> » de classification ainsi que la « </a:t>
            </a:r>
            <a:r>
              <a:rPr lang="fr-FR" sz="2000" b="1" dirty="0">
                <a:solidFill>
                  <a:srgbClr val="C00000"/>
                </a:solidFill>
                <a:latin typeface="Garamond" panose="02020404030301010803" pitchFamily="18" charset="0"/>
              </a:rPr>
              <a:t>demande </a:t>
            </a:r>
            <a:r>
              <a:rPr lang="fr-FR" sz="2000" b="1" u="sng" dirty="0">
                <a:solidFill>
                  <a:srgbClr val="C00000"/>
                </a:solidFill>
                <a:latin typeface="Garamond" panose="02020404030301010803" pitchFamily="18" charset="0"/>
              </a:rPr>
              <a:t>et</a:t>
            </a:r>
            <a:r>
              <a:rPr lang="fr-FR" sz="2000" b="1" dirty="0">
                <a:solidFill>
                  <a:srgbClr val="C00000"/>
                </a:solidFill>
                <a:latin typeface="Garamond" panose="02020404030301010803" pitchFamily="18" charset="0"/>
              </a:rPr>
              <a:t> autorisation de classification </a:t>
            </a:r>
            <a:r>
              <a:rPr lang="fr-FR" sz="2000" b="1" dirty="0">
                <a:latin typeface="Garamond" panose="02020404030301010803" pitchFamily="18" charset="0"/>
              </a:rPr>
              <a:t>». </a:t>
            </a:r>
          </a:p>
          <a:p>
            <a:pPr algn="just"/>
            <a:r>
              <a:rPr lang="fr-FR" sz="2000" b="1" dirty="0">
                <a:latin typeface="Garamond" panose="02020404030301010803" pitchFamily="18" charset="0"/>
              </a:rPr>
              <a:t>  Pour être complet, le dossier de demande de classification doit comporté les documents suivants :</a:t>
            </a:r>
          </a:p>
          <a:p>
            <a:pPr lvl="1" algn="just">
              <a:buFont typeface="Wingdings" panose="05000000000000000000" pitchFamily="2" charset="2"/>
              <a:buChar char="Ø"/>
            </a:pPr>
            <a:r>
              <a:rPr lang="fr-FR" sz="2000" b="1" dirty="0">
                <a:latin typeface="Garamond" panose="02020404030301010803" pitchFamily="18" charset="0"/>
              </a:rPr>
              <a:t>le dossier de classification (</a:t>
            </a:r>
            <a:r>
              <a:rPr lang="fr-FR" sz="2000" b="1" dirty="0">
                <a:solidFill>
                  <a:srgbClr val="7030A0"/>
                </a:solidFill>
                <a:latin typeface="Garamond" panose="02020404030301010803" pitchFamily="18" charset="0"/>
              </a:rPr>
              <a:t>dossier médical et demande de classification</a:t>
            </a:r>
            <a:r>
              <a:rPr lang="fr-FR" sz="2000" b="1" dirty="0">
                <a:latin typeface="Garamond" panose="02020404030301010803" pitchFamily="18" charset="0"/>
              </a:rPr>
              <a:t>),</a:t>
            </a:r>
          </a:p>
          <a:p>
            <a:pPr lvl="1" algn="just">
              <a:buFont typeface="Wingdings" panose="05000000000000000000" pitchFamily="2" charset="2"/>
              <a:buChar char="Ø"/>
            </a:pPr>
            <a:r>
              <a:rPr lang="fr-FR" sz="2000" b="1" dirty="0">
                <a:latin typeface="Garamond" panose="02020404030301010803" pitchFamily="18" charset="0"/>
              </a:rPr>
              <a:t>un testing locomoteur réalisé par un kinésithérapeute ou un médecin du sport,</a:t>
            </a:r>
          </a:p>
          <a:p>
            <a:pPr lvl="1" algn="just">
              <a:buFont typeface="Wingdings" panose="05000000000000000000" pitchFamily="2" charset="2"/>
              <a:buChar char="Ø"/>
            </a:pPr>
            <a:r>
              <a:rPr lang="fr-FR" sz="2000" b="1" dirty="0">
                <a:latin typeface="Garamond" panose="02020404030301010803" pitchFamily="18" charset="0"/>
              </a:rPr>
              <a:t>le protocole de tests et la fiche de catégorisation,</a:t>
            </a:r>
          </a:p>
          <a:p>
            <a:pPr lvl="1" algn="just">
              <a:buFont typeface="Wingdings" panose="05000000000000000000" pitchFamily="2" charset="2"/>
              <a:buChar char="Ø"/>
            </a:pPr>
            <a:r>
              <a:rPr lang="fr-FR" sz="2000" b="1" dirty="0">
                <a:latin typeface="Garamond" panose="02020404030301010803" pitchFamily="18" charset="0"/>
              </a:rPr>
              <a:t>une vidéo montrant l'archer tirant 6 flèches consécutives et un déplacement de 10 mètres sur le pas de tir.</a:t>
            </a:r>
          </a:p>
          <a:p>
            <a:endParaRPr lang="fr-FR" dirty="0"/>
          </a:p>
        </p:txBody>
      </p:sp>
      <p:sp>
        <p:nvSpPr>
          <p:cNvPr id="4" name="Espace réservé du numéro de diapositive 3">
            <a:extLst>
              <a:ext uri="{FF2B5EF4-FFF2-40B4-BE49-F238E27FC236}">
                <a16:creationId xmlns:a16="http://schemas.microsoft.com/office/drawing/2014/main" id="{944DD3A9-C7CE-A879-4644-81D51D0D727D}"/>
              </a:ext>
            </a:extLst>
          </p:cNvPr>
          <p:cNvSpPr>
            <a:spLocks noGrp="1"/>
          </p:cNvSpPr>
          <p:nvPr>
            <p:ph type="sldNum" sz="quarter" idx="12"/>
          </p:nvPr>
        </p:nvSpPr>
        <p:spPr/>
        <p:txBody>
          <a:bodyPr/>
          <a:lstStyle/>
          <a:p>
            <a:fld id="{F6E9441E-43A9-43E1-AE71-C14FF4917052}" type="slidenum">
              <a:rPr lang="fr-FR" smtClean="0"/>
              <a:t>9</a:t>
            </a:fld>
            <a:endParaRPr lang="fr-FR" dirty="0"/>
          </a:p>
        </p:txBody>
      </p:sp>
    </p:spTree>
    <p:extLst>
      <p:ext uri="{BB962C8B-B14F-4D97-AF65-F5344CB8AC3E}">
        <p14:creationId xmlns:p14="http://schemas.microsoft.com/office/powerpoint/2010/main" val="22846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1554</TotalTime>
  <Words>4249</Words>
  <Application>Microsoft Office PowerPoint</Application>
  <PresentationFormat>Grand écran</PresentationFormat>
  <Paragraphs>369</Paragraphs>
  <Slides>49</Slides>
  <Notes>43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49</vt:i4>
      </vt:variant>
    </vt:vector>
  </HeadingPairs>
  <TitlesOfParts>
    <vt:vector size="61" baseType="lpstr">
      <vt:lpstr>Algerian</vt:lpstr>
      <vt:lpstr>Amasis MT Pro Medium</vt:lpstr>
      <vt:lpstr>Aptos</vt:lpstr>
      <vt:lpstr>Arial</vt:lpstr>
      <vt:lpstr>Arial Black</vt:lpstr>
      <vt:lpstr>Brush Script MT</vt:lpstr>
      <vt:lpstr>Calibri</vt:lpstr>
      <vt:lpstr>Century Gothic</vt:lpstr>
      <vt:lpstr>Garamond</vt:lpstr>
      <vt:lpstr>Wingdings</vt:lpstr>
      <vt:lpstr>Wingdings 3</vt:lpstr>
      <vt:lpstr>Brin</vt:lpstr>
      <vt:lpstr>Évoluer avec les  « Paras »</vt:lpstr>
      <vt:lpstr>Sommaire</vt:lpstr>
      <vt:lpstr>Présentation</vt:lpstr>
      <vt:lpstr>Les basiques de la discipline</vt:lpstr>
      <vt:lpstr>Les basiques de la discipline</vt:lpstr>
      <vt:lpstr>La classification</vt:lpstr>
      <vt:lpstr>La classification</vt:lpstr>
      <vt:lpstr>La classification</vt:lpstr>
      <vt:lpstr>Faire une demande de classification</vt:lpstr>
      <vt:lpstr>Présentation PowerPoint</vt:lpstr>
      <vt:lpstr>B.2.1 : La carte de Classification</vt:lpstr>
      <vt:lpstr>Présentation PowerPoint</vt:lpstr>
      <vt:lpstr>La classification</vt:lpstr>
      <vt:lpstr>La classification</vt:lpstr>
      <vt:lpstr>Présentation PowerPoint</vt:lpstr>
      <vt:lpstr>Les + de la carte de Classification</vt:lpstr>
      <vt:lpstr>Présentation PowerPoint</vt:lpstr>
      <vt:lpstr>Les Catégories</vt:lpstr>
      <vt:lpstr>Les catégories motrices</vt:lpstr>
      <vt:lpstr>Les catégories motrices</vt:lpstr>
      <vt:lpstr>Les catégories visuelles</vt:lpstr>
      <vt:lpstr>Les catégories dans les différentes disciplines</vt:lpstr>
      <vt:lpstr>Présentation PowerPoint</vt:lpstr>
      <vt:lpstr>Présentation PowerPoint</vt:lpstr>
      <vt:lpstr>Application</vt:lpstr>
      <vt:lpstr>A.4 Le Règlement concernant la Tenue</vt:lpstr>
      <vt:lpstr>B.4.2 Les équipements spécifiques</vt:lpstr>
      <vt:lpstr>L’Assistance Humaine</vt:lpstr>
      <vt:lpstr>Le Handicap Physique</vt:lpstr>
      <vt:lpstr>B.4.2.1 Pour les classes sportives Support</vt:lpstr>
      <vt:lpstr>B.4.2.1 Pour les classes sportives Support</vt:lpstr>
      <vt:lpstr>B.4.2.1.4 Le rôle de l’Assistant</vt:lpstr>
      <vt:lpstr>B.4.2.1.4 Le rôle de l’Assistant</vt:lpstr>
      <vt:lpstr>Le Handicap Visuel</vt:lpstr>
      <vt:lpstr>B.4.2.2 Pour les classes sportives HV</vt:lpstr>
      <vt:lpstr>B.4.2.2.2 La Visée tactile</vt:lpstr>
      <vt:lpstr>B.4.2.2.2 La visée tactile</vt:lpstr>
      <vt:lpstr>B.4.2.2.4 Le Spoteur</vt:lpstr>
      <vt:lpstr>B.4.2.2.4 Le Spoteur</vt:lpstr>
      <vt:lpstr>Le Tir</vt:lpstr>
      <vt:lpstr>C.2 Les Compétiteurs en Situation de Handicap      Participation en TAE et Tir à 18 m des archers classifiés</vt:lpstr>
      <vt:lpstr>C.2 Les Compétiteurs en Situation de Handicap   Participation en TAE et Tir à 18m des archers non classifiés</vt:lpstr>
      <vt:lpstr>C.2 Les Compétiteurs en Situation de Handicap   Participation en TAE et Tir à 18m des archers sport adapté</vt:lpstr>
      <vt:lpstr>B.6 L’Aménagement et l’Accessibilité des Espaces</vt:lpstr>
      <vt:lpstr>POINTS DE VIGILANCE  </vt:lpstr>
      <vt:lpstr>ET DU BON SENS</vt:lpstr>
      <vt:lpstr>Présentation PowerPoint</vt:lpstr>
      <vt:lpstr>Où retrouvez ces infos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Bruno JOLY</dc:creator>
  <cp:lastModifiedBy>Bruno JOLY</cp:lastModifiedBy>
  <cp:revision>26</cp:revision>
  <dcterms:created xsi:type="dcterms:W3CDTF">2026-04-02T06:02:58Z</dcterms:created>
  <dcterms:modified xsi:type="dcterms:W3CDTF">2026-04-19T16:51:07Z</dcterms:modified>
</cp:coreProperties>
</file>